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62"/>
  </p:notesMasterIdLst>
  <p:sldIdLst>
    <p:sldId id="256" r:id="rId2"/>
    <p:sldId id="257" r:id="rId3"/>
    <p:sldId id="400" r:id="rId4"/>
    <p:sldId id="489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44" r:id="rId18"/>
    <p:sldId id="503" r:id="rId19"/>
    <p:sldId id="504" r:id="rId20"/>
    <p:sldId id="505" r:id="rId21"/>
    <p:sldId id="502" r:id="rId22"/>
    <p:sldId id="506" r:id="rId23"/>
    <p:sldId id="507" r:id="rId24"/>
    <p:sldId id="509" r:id="rId25"/>
    <p:sldId id="508" r:id="rId26"/>
    <p:sldId id="512" r:id="rId27"/>
    <p:sldId id="511" r:id="rId28"/>
    <p:sldId id="510" r:id="rId29"/>
    <p:sldId id="514" r:id="rId30"/>
    <p:sldId id="513" r:id="rId31"/>
    <p:sldId id="515" r:id="rId32"/>
    <p:sldId id="516" r:id="rId33"/>
    <p:sldId id="517" r:id="rId34"/>
    <p:sldId id="519" r:id="rId35"/>
    <p:sldId id="520" r:id="rId36"/>
    <p:sldId id="521" r:id="rId37"/>
    <p:sldId id="522" r:id="rId38"/>
    <p:sldId id="524" r:id="rId39"/>
    <p:sldId id="523" r:id="rId40"/>
    <p:sldId id="525" r:id="rId41"/>
    <p:sldId id="526" r:id="rId42"/>
    <p:sldId id="527" r:id="rId43"/>
    <p:sldId id="528" r:id="rId44"/>
    <p:sldId id="530" r:id="rId45"/>
    <p:sldId id="533" r:id="rId46"/>
    <p:sldId id="545" r:id="rId47"/>
    <p:sldId id="531" r:id="rId48"/>
    <p:sldId id="518" r:id="rId49"/>
    <p:sldId id="534" r:id="rId50"/>
    <p:sldId id="532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439" r:id="rId61"/>
  </p:sldIdLst>
  <p:sldSz cx="12192000" cy="6858000"/>
  <p:notesSz cx="6858000" cy="9144000"/>
  <p:embeddedFontLst>
    <p:embeddedFont>
      <p:font typeface="Arial Narrow" panose="020B0604020202020204" pitchFamily="3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Monotype Corsiva" panose="03010101010201010101" pitchFamily="66" charset="0"/>
      <p:regular r:id="rId73"/>
    </p:embeddedFont>
    <p:embeddedFont>
      <p:font typeface="Play" pitchFamily="2" charset="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124"/>
    <a:srgbClr val="1D1F22"/>
    <a:srgbClr val="000000"/>
    <a:srgbClr val="262626"/>
    <a:srgbClr val="141416"/>
    <a:srgbClr val="D8D8D8"/>
    <a:srgbClr val="1A2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569D2-F4D5-6244-BAFC-527E634F0FAF}" v="420" dt="2023-12-12T05:44:05.414"/>
  </p1510:revLst>
</p1510:revInfo>
</file>

<file path=ppt/tableStyles.xml><?xml version="1.0" encoding="utf-8"?>
<a:tblStyleLst xmlns:a="http://schemas.openxmlformats.org/drawingml/2006/main" def="{5069669D-4BB4-4E00-B360-16363657C172}">
  <a:tblStyle styleId="{5069669D-4BB4-4E00-B360-16363657C172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722255-23CB-4B83-81A8-3CFC10BA85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/>
    <p:restoredTop sz="94602"/>
  </p:normalViewPr>
  <p:slideViewPr>
    <p:cSldViewPr snapToGrid="0">
      <p:cViewPr varScale="1">
        <p:scale>
          <a:sx n="111" d="100"/>
          <a:sy n="111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4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04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8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064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776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46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509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624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707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70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78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980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600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682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195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653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967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6584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17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877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08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9253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637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622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53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20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660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504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358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637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945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2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041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164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784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193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463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2344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873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44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534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4278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29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5904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928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29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7426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6c8b97e2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6c8b97e20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116c8b97e20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406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67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91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18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2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57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Акц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Название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999415" y="2971950"/>
            <a:ext cx="8193169" cy="914098"/>
          </a:xfrm>
          <a:prstGeom prst="rect">
            <a:avLst/>
          </a:prstGeom>
        </p:spPr>
        <p:txBody>
          <a:bodyPr anchor="ctr"/>
          <a:lstStyle>
            <a:lvl1pPr algn="ctr">
              <a:defRPr sz="6600">
                <a:solidFill>
                  <a:srgbClr val="000000"/>
                </a:solidFill>
              </a:defRPr>
            </a:lvl1pPr>
          </a:lstStyle>
          <a:p>
            <a:r>
              <a:t>Название раздела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74923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703" r:id="rId29"/>
    <p:sldLayoutId id="214748370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2fGI0TQkRY4?si=_4He8B8FMXFG4ln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jetpack/compose/layouts/cust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kotlin/androidx/compose/ui/draw/package-summary#(androidx.compose.ui.Modifier).drawWithContent(kotlin.Function1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xcfEQO0k_gU&amp;list=PLogBfa0z2iB2IeQFDt7KDXpNC4mtzmsrZ&amp;index=11" TargetMode="External"/><Relationship Id="rId5" Type="http://schemas.openxmlformats.org/officeDocument/2006/relationships/hyperlink" Target="https://www.youtube.com/watch?v=1yiuxWK74vI" TargetMode="External"/><Relationship Id="rId4" Type="http://schemas.openxmlformats.org/officeDocument/2006/relationships/hyperlink" Target="https://developer.android.com/jetpack/compose/graphics/draw/overview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Wz5rJ2EKKc_PEOEHNBEyy6tPX1EgtUw2&amp;si=VldRcV4LUc9gPg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www.youtube.com/watch?v=1g3SPJxk4wc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tif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gi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eg"/><Relationship Id="rId4" Type="http://schemas.openxmlformats.org/officeDocument/2006/relationships/hyperlink" Target="https://developer.android.com/jetpack/compose/animation/introduction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www.youtube.com/watch?v=1tkVjBxdGr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ndroid.com/jetpack/compose/touch-input/pointer-input/understand-gestures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body" idx="1"/>
          </p:nvPr>
        </p:nvSpPr>
        <p:spPr>
          <a:xfrm>
            <a:off x="658813" y="3546050"/>
            <a:ext cx="10223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Павел Галанин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ru-RU" sz="5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Осень 2023</a:t>
            </a:r>
            <a:endParaRPr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622300" y="1391818"/>
            <a:ext cx="10220325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en-GB" dirty="0"/>
              <a:t>Custom View. Animations.</a:t>
            </a:r>
            <a:br>
              <a:rPr lang="en-GB" dirty="0"/>
            </a:br>
            <a:r>
              <a:rPr lang="en-GB" dirty="0"/>
              <a:t>Touches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2. </a:t>
            </a:r>
            <a:r>
              <a:rPr lang="en-US" dirty="0" err="1"/>
              <a:t>onAttachedToWindow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CCEA09-5DEE-28EA-8B6E-B43EF23C3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42" y="2806700"/>
            <a:ext cx="5067300" cy="1244600"/>
          </a:xfrm>
          <a:prstGeom prst="rect">
            <a:avLst/>
          </a:prstGeom>
        </p:spPr>
      </p:pic>
      <p:pic>
        <p:nvPicPr>
          <p:cNvPr id="8" name="Picture 2" descr="lifecycle ">
            <a:extLst>
              <a:ext uri="{FF2B5EF4-FFF2-40B4-BE49-F238E27FC236}">
                <a16:creationId xmlns:a16="http://schemas.microsoft.com/office/drawing/2014/main" id="{FC545D9C-BD18-4D01-05E0-C2E9E041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2012051"/>
            <a:ext cx="2743794" cy="4845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416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95D2867-84CA-58BD-2D28-5B277AF2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54" y="2746623"/>
            <a:ext cx="8061891" cy="13647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A97F70-CE72-524E-C500-EFEE8451019E}"/>
              </a:ext>
            </a:extLst>
          </p:cNvPr>
          <p:cNvCxnSpPr>
            <a:cxnSpLocks/>
          </p:cNvCxnSpPr>
          <p:nvPr/>
        </p:nvCxnSpPr>
        <p:spPr>
          <a:xfrm>
            <a:off x="4713668" y="3026535"/>
            <a:ext cx="5112912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lifecycle ">
            <a:extLst>
              <a:ext uri="{FF2B5EF4-FFF2-40B4-BE49-F238E27FC236}">
                <a16:creationId xmlns:a16="http://schemas.microsoft.com/office/drawing/2014/main" id="{75691188-5B74-7CA2-EF28-8B5F9187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2012051"/>
            <a:ext cx="2743794" cy="4845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en-US" dirty="0" err="1"/>
              <a:t>onMeasure</a:t>
            </a:r>
            <a:r>
              <a:rPr lang="en-US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1;p68">
            <a:extLst>
              <a:ext uri="{FF2B5EF4-FFF2-40B4-BE49-F238E27FC236}">
                <a16:creationId xmlns:a16="http://schemas.microsoft.com/office/drawing/2014/main" id="{585E69B1-39D4-097E-01E6-337F324616A3}"/>
              </a:ext>
            </a:extLst>
          </p:cNvPr>
          <p:cNvSpPr/>
          <p:nvPr/>
        </p:nvSpPr>
        <p:spPr>
          <a:xfrm>
            <a:off x="6761408" y="0"/>
            <a:ext cx="5430592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368242" y="421694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en-US" dirty="0" err="1"/>
              <a:t>onMeasure</a:t>
            </a:r>
            <a:r>
              <a:rPr lang="en-US" dirty="0"/>
              <a:t>(): </a:t>
            </a:r>
            <a:br>
              <a:rPr lang="en-US" dirty="0"/>
            </a:br>
            <a:r>
              <a:rPr lang="en-US" dirty="0"/>
              <a:t>measure spec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F1C0F-8F4B-CDE7-0D83-BCAE2627D34C}"/>
              </a:ext>
            </a:extLst>
          </p:cNvPr>
          <p:cNvSpPr txBox="1"/>
          <p:nvPr/>
        </p:nvSpPr>
        <p:spPr>
          <a:xfrm>
            <a:off x="355363" y="2371410"/>
            <a:ext cx="6263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spec: Int = </a:t>
            </a:r>
            <a:r>
              <a:rPr lang="en-US" sz="18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8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MeasureSpec.getSize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widthMeasureSpec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mode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MeasureSpec.getMode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widthMeasureSpec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computer code with text&#10;&#10;Description automatically generated">
            <a:extLst>
              <a:ext uri="{FF2B5EF4-FFF2-40B4-BE49-F238E27FC236}">
                <a16:creationId xmlns:a16="http://schemas.microsoft.com/office/drawing/2014/main" id="{4DF0E19A-D5BF-CD1E-6E66-6DDA27071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72" y="2371410"/>
            <a:ext cx="5235985" cy="228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DB2C9-3356-2CB3-D4F0-16F3E5C15204}"/>
              </a:ext>
            </a:extLst>
          </p:cNvPr>
          <p:cNvSpPr txBox="1"/>
          <p:nvPr/>
        </p:nvSpPr>
        <p:spPr>
          <a:xfrm>
            <a:off x="381121" y="4590455"/>
            <a:ext cx="624401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RU" sz="1600" dirty="0">
                <a:latin typeface="+mj-lt"/>
                <a:cs typeface="Consolas" panose="020B0609020204030204" pitchFamily="49" charset="0"/>
              </a:rPr>
              <a:t>Mode: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UNSPECIFIED</a:t>
            </a:r>
            <a:r>
              <a:rPr lang="en-RU" sz="1600" dirty="0"/>
              <a:t> – </a:t>
            </a:r>
            <a:r>
              <a:rPr lang="ru-RU" sz="1600" dirty="0"/>
              <a:t>не</a:t>
            </a:r>
            <a:r>
              <a:rPr lang="en-US" sz="1600" dirty="0"/>
              <a:t> </a:t>
            </a:r>
            <a:r>
              <a:rPr lang="ru-RU" sz="1600" dirty="0"/>
              <a:t>ограничены</a:t>
            </a:r>
            <a:r>
              <a:rPr lang="en-US" sz="1600" dirty="0"/>
              <a:t> </a:t>
            </a:r>
            <a:r>
              <a:rPr lang="ru-RU" sz="1600" dirty="0"/>
              <a:t>в размерах, в </a:t>
            </a:r>
            <a:r>
              <a:rPr lang="en-US" sz="1600" dirty="0"/>
              <a:t>size</a:t>
            </a:r>
            <a:r>
              <a:rPr lang="ru-RU" sz="1600" dirty="0"/>
              <a:t> приходит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EXACTLY</a:t>
            </a:r>
            <a:r>
              <a:rPr lang="en-US" sz="1600" dirty="0"/>
              <a:t> – </a:t>
            </a:r>
            <a:r>
              <a:rPr lang="ru-RU" sz="1600" dirty="0"/>
              <a:t>должны занять ровно столько, сколько в </a:t>
            </a:r>
            <a:r>
              <a:rPr lang="en-US" sz="1600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AT_</a:t>
            </a:r>
            <a:r>
              <a:rPr lang="en-US" sz="16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en-US" sz="1600" dirty="0"/>
              <a:t> – </a:t>
            </a:r>
            <a:r>
              <a:rPr lang="ru-RU" sz="1600" dirty="0"/>
              <a:t>должны занять не больше </a:t>
            </a:r>
            <a:r>
              <a:rPr lang="en-US" sz="1600" dirty="0"/>
              <a:t>size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673341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41E97A05-5D2E-4B34-758F-534C493A971F}"/>
              </a:ext>
            </a:extLst>
          </p:cNvPr>
          <p:cNvSpPr/>
          <p:nvPr/>
        </p:nvSpPr>
        <p:spPr>
          <a:xfrm>
            <a:off x="5743977" y="0"/>
            <a:ext cx="6448023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381121" y="48594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en-US" dirty="0" err="1"/>
              <a:t>onMeasure</a:t>
            </a:r>
            <a:r>
              <a:rPr lang="en-US" dirty="0"/>
              <a:t>(): </a:t>
            </a:r>
            <a:br>
              <a:rPr lang="en-US" dirty="0"/>
            </a:br>
            <a:r>
              <a:rPr lang="ru-RU" dirty="0"/>
              <a:t>считаем и фиксируем</a:t>
            </a:r>
            <a:endParaRPr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812CD1-E6F0-7285-2904-96995738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38" y="462280"/>
            <a:ext cx="6351462" cy="5703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EA0DD-2B9D-0AE5-8877-A404B3741F06}"/>
              </a:ext>
            </a:extLst>
          </p:cNvPr>
          <p:cNvSpPr txBox="1"/>
          <p:nvPr/>
        </p:nvSpPr>
        <p:spPr>
          <a:xfrm>
            <a:off x="309821" y="2774452"/>
            <a:ext cx="5434156" cy="158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RU" sz="2000" dirty="0">
                <a:latin typeface="Consolas" panose="020B0609020204030204" pitchFamily="49" charset="0"/>
                <a:cs typeface="Consolas" panose="020B0609020204030204" pitchFamily="49" charset="0"/>
              </a:rPr>
              <a:t>resolveSize</a:t>
            </a:r>
            <a:r>
              <a:rPr lang="en-RU" sz="2000" dirty="0"/>
              <a:t> </a:t>
            </a:r>
            <a:r>
              <a:rPr lang="ru-RU" sz="2000" dirty="0"/>
              <a:t>в помощь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ru-RU" sz="2000" dirty="0"/>
              <a:t>фиксируем посчитанное с</a:t>
            </a:r>
            <a:r>
              <a:rPr lang="en-US" sz="2000" dirty="0"/>
              <a:t> </a:t>
            </a:r>
            <a:r>
              <a:rPr lang="ru-RU" sz="2000" dirty="0"/>
              <a:t>помощью</a:t>
            </a:r>
            <a:r>
              <a:rPr lang="en-US" sz="2000" dirty="0"/>
              <a:t> </a:t>
            </a:r>
            <a:r>
              <a:rPr lang="en-RU" sz="2000" dirty="0">
                <a:latin typeface="Consolas" panose="020B0609020204030204" pitchFamily="49" charset="0"/>
                <a:cs typeface="Consolas" panose="020B0609020204030204" pitchFamily="49" charset="0"/>
              </a:rPr>
              <a:t>setMeasuredDimension(width, height)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6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easure_4_step.jpg" descr="measure_4_step.jpg">
            <a:extLst>
              <a:ext uri="{FF2B5EF4-FFF2-40B4-BE49-F238E27FC236}">
                <a16:creationId xmlns:a16="http://schemas.microsoft.com/office/drawing/2014/main" id="{4541F410-C47C-AE03-FD70-233F86D8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5" r="20329"/>
          <a:stretch/>
        </p:blipFill>
        <p:spPr>
          <a:xfrm>
            <a:off x="7100201" y="2149580"/>
            <a:ext cx="4163944" cy="3178374"/>
          </a:xfrm>
          <a:prstGeom prst="rect">
            <a:avLst/>
          </a:prstGeom>
          <a:ln w="12700">
            <a:solidFill>
              <a:schemeClr val="accent3"/>
            </a:solidFill>
            <a:miter lim="400000"/>
          </a:ln>
        </p:spPr>
      </p:pic>
      <p:pic>
        <p:nvPicPr>
          <p:cNvPr id="7" name="measure_3_step.jpg" descr="measure_3_step.jpg">
            <a:extLst>
              <a:ext uri="{FF2B5EF4-FFF2-40B4-BE49-F238E27FC236}">
                <a16:creationId xmlns:a16="http://schemas.microsoft.com/office/drawing/2014/main" id="{B6938D12-C38D-29D5-E6EC-91D2A8251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7" r="13926"/>
          <a:stretch/>
        </p:blipFill>
        <p:spPr>
          <a:xfrm>
            <a:off x="6950131" y="2144041"/>
            <a:ext cx="4699667" cy="3220910"/>
          </a:xfrm>
          <a:prstGeom prst="rect">
            <a:avLst/>
          </a:prstGeom>
          <a:ln w="12700">
            <a:solidFill>
              <a:schemeClr val="accent3"/>
            </a:solidFill>
            <a:miter lim="400000"/>
          </a:ln>
        </p:spPr>
      </p:pic>
      <p:pic>
        <p:nvPicPr>
          <p:cNvPr id="4" name="measure_2_step.jpg" descr="measure_2_step.jpg">
            <a:extLst>
              <a:ext uri="{FF2B5EF4-FFF2-40B4-BE49-F238E27FC236}">
                <a16:creationId xmlns:a16="http://schemas.microsoft.com/office/drawing/2014/main" id="{757A5C9C-F075-8EF3-7855-5C416159EF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75" r="18844"/>
          <a:stretch/>
        </p:blipFill>
        <p:spPr>
          <a:xfrm>
            <a:off x="6950132" y="2149580"/>
            <a:ext cx="4699667" cy="3178374"/>
          </a:xfrm>
          <a:prstGeom prst="rect">
            <a:avLst/>
          </a:prstGeom>
          <a:ln w="12700">
            <a:solidFill>
              <a:schemeClr val="accent3"/>
            </a:solidFill>
            <a:miter lim="400000"/>
          </a:ln>
        </p:spPr>
      </p:pic>
      <p:pic>
        <p:nvPicPr>
          <p:cNvPr id="3" name="measure_1_step.jpg" descr="measure_1_step.jpg">
            <a:extLst>
              <a:ext uri="{FF2B5EF4-FFF2-40B4-BE49-F238E27FC236}">
                <a16:creationId xmlns:a16="http://schemas.microsoft.com/office/drawing/2014/main" id="{229B5780-99F1-DB7C-7A00-1F995B3152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2" r="16693"/>
          <a:stretch/>
        </p:blipFill>
        <p:spPr>
          <a:xfrm>
            <a:off x="6976282" y="2149580"/>
            <a:ext cx="4640463" cy="3220910"/>
          </a:xfrm>
          <a:prstGeom prst="rect">
            <a:avLst/>
          </a:prstGeom>
          <a:noFill/>
          <a:ln w="12700">
            <a:solidFill>
              <a:schemeClr val="accent3"/>
            </a:solidFill>
            <a:miter lim="400000"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3</a:t>
            </a:r>
            <a:r>
              <a:rPr lang="en-US" dirty="0"/>
              <a:t>.5. </a:t>
            </a:r>
            <a:r>
              <a:rPr lang="en-US" dirty="0" err="1"/>
              <a:t>onMeasure</a:t>
            </a:r>
            <a:r>
              <a:rPr lang="en-US" dirty="0"/>
              <a:t>()</a:t>
            </a:r>
            <a:r>
              <a:rPr lang="ru-RU" dirty="0"/>
              <a:t> →</a:t>
            </a:r>
            <a:r>
              <a:rPr lang="en-US" dirty="0"/>
              <a:t> </a:t>
            </a:r>
            <a:r>
              <a:rPr lang="en-US" dirty="0" err="1"/>
              <a:t>onLayout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EA0DD-2B9D-0AE5-8877-A404B3741F06}"/>
              </a:ext>
            </a:extLst>
          </p:cNvPr>
          <p:cNvSpPr txBox="1"/>
          <p:nvPr/>
        </p:nvSpPr>
        <p:spPr>
          <a:xfrm>
            <a:off x="542201" y="2395633"/>
            <a:ext cx="6090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дочерняя </a:t>
            </a:r>
            <a:r>
              <a:rPr lang="en-US" sz="1600" dirty="0"/>
              <a:t>view</a:t>
            </a:r>
            <a:r>
              <a:rPr lang="ru-RU" sz="1600" dirty="0"/>
              <a:t> передаёт родителю свои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родитель создаёт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measureSpec</a:t>
            </a:r>
            <a:r>
              <a:rPr lang="en-GB" sz="1600" dirty="0"/>
              <a:t> </a:t>
            </a:r>
            <a:r>
              <a:rPr lang="ru-RU" sz="1600" dirty="0"/>
              <a:t>для этой </a:t>
            </a:r>
            <a:r>
              <a:rPr lang="en-GB" sz="1600" dirty="0"/>
              <a:t>view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родитель проходит по каждой </a:t>
            </a:r>
            <a:r>
              <a:rPr lang="en-GB" sz="1600" dirty="0"/>
              <a:t>view </a:t>
            </a:r>
            <a:r>
              <a:rPr lang="ru-RU" sz="1600" dirty="0"/>
              <a:t>и запрашивает </a:t>
            </a:r>
            <a:r>
              <a:rPr lang="en-GB" sz="1600" dirty="0"/>
              <a:t>measure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view </a:t>
            </a:r>
            <a:r>
              <a:rPr lang="ru-RU" sz="1600" dirty="0"/>
              <a:t>отдают родителю посчитанные размеры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родитель фиксирует размеры для каждой дочерней </a:t>
            </a:r>
            <a:r>
              <a:rPr lang="en-US" sz="1600" dirty="0"/>
              <a:t>view</a:t>
            </a:r>
            <a:endParaRPr lang="ru-RU" sz="1600" dirty="0"/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 этим размерам выполняется размещение – </a:t>
            </a:r>
            <a:r>
              <a:rPr lang="en-US" sz="1600" dirty="0"/>
              <a:t>layout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1459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4. onLayout()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EA0DD-2B9D-0AE5-8877-A404B3741F06}"/>
              </a:ext>
            </a:extLst>
          </p:cNvPr>
          <p:cNvSpPr txBox="1"/>
          <p:nvPr/>
        </p:nvSpPr>
        <p:spPr>
          <a:xfrm>
            <a:off x="490685" y="2766620"/>
            <a:ext cx="9065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2400"/>
              </a:spcBef>
              <a:spcAft>
                <a:spcPts val="0"/>
              </a:spcAft>
              <a:buFontTx/>
              <a:buChar char="-"/>
            </a:pPr>
            <a:r>
              <a:rPr lang="ru-RU" sz="2000" dirty="0"/>
              <a:t>расположение – присваивание размеров и позиций дочерним </a:t>
            </a:r>
            <a:r>
              <a:rPr lang="en-US" sz="2000" dirty="0"/>
              <a:t>view </a:t>
            </a:r>
            <a:r>
              <a:rPr lang="ru-RU" sz="2000" dirty="0"/>
              <a:t>в области текущей </a:t>
            </a:r>
            <a:r>
              <a:rPr lang="en-US" sz="2000" dirty="0"/>
              <a:t>view</a:t>
            </a:r>
            <a:endParaRPr lang="ru-RU" sz="2000" dirty="0"/>
          </a:p>
          <a:p>
            <a:pPr marL="285750" lvl="0" indent="-285750" algn="l" rtl="0">
              <a:spcBef>
                <a:spcPts val="2400"/>
              </a:spcBef>
              <a:spcAft>
                <a:spcPts val="0"/>
              </a:spcAft>
              <a:buFontTx/>
              <a:buChar char="-"/>
            </a:pPr>
            <a:r>
              <a:rPr lang="ru-RU" sz="2000" dirty="0"/>
              <a:t>только для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ViewGroup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lifecycle ">
            <a:extLst>
              <a:ext uri="{FF2B5EF4-FFF2-40B4-BE49-F238E27FC236}">
                <a16:creationId xmlns:a16="http://schemas.microsoft.com/office/drawing/2014/main" id="{AF1E5A2C-B6AD-F0C1-10EE-A1BB6C72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2012051"/>
            <a:ext cx="2743794" cy="4845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99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21;p68">
            <a:extLst>
              <a:ext uri="{FF2B5EF4-FFF2-40B4-BE49-F238E27FC236}">
                <a16:creationId xmlns:a16="http://schemas.microsoft.com/office/drawing/2014/main" id="{B1EFFA0D-EC23-7987-0CEB-A37F7F275739}"/>
              </a:ext>
            </a:extLst>
          </p:cNvPr>
          <p:cNvSpPr/>
          <p:nvPr/>
        </p:nvSpPr>
        <p:spPr>
          <a:xfrm>
            <a:off x="6838682" y="0"/>
            <a:ext cx="5353318" cy="6858000"/>
          </a:xfrm>
          <a:prstGeom prst="rect">
            <a:avLst/>
          </a:prstGeom>
          <a:solidFill>
            <a:srgbClr val="1414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5. </a:t>
            </a:r>
            <a:r>
              <a:rPr lang="en-US" dirty="0" err="1"/>
              <a:t>onDraw</a:t>
            </a:r>
            <a:r>
              <a:rPr lang="en-US" dirty="0"/>
              <a:t>()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рисуем!</a:t>
            </a:r>
            <a:br>
              <a:rPr lang="en-US" dirty="0"/>
            </a:br>
            <a:endParaRPr lang="en-US" dirty="0"/>
          </a:p>
        </p:txBody>
      </p:sp>
      <p:pic>
        <p:nvPicPr>
          <p:cNvPr id="14338" name="Picture 2" descr="Painter GIFs | Tenor">
            <a:extLst>
              <a:ext uri="{FF2B5EF4-FFF2-40B4-BE49-F238E27FC236}">
                <a16:creationId xmlns:a16="http://schemas.microsoft.com/office/drawing/2014/main" id="{868C6B55-C6BB-6932-A651-E1B03C26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62" y="514864"/>
            <a:ext cx="4739425" cy="36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488F0076-B0B9-8311-A20B-5D88F5B8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1" y="2829504"/>
            <a:ext cx="5521696" cy="1599744"/>
          </a:xfrm>
          <a:prstGeom prst="rect">
            <a:avLst/>
          </a:prstGeom>
        </p:spPr>
      </p:pic>
      <p:pic>
        <p:nvPicPr>
          <p:cNvPr id="11" name="Picture 2" descr="lifecycle ">
            <a:extLst>
              <a:ext uri="{FF2B5EF4-FFF2-40B4-BE49-F238E27FC236}">
                <a16:creationId xmlns:a16="http://schemas.microsoft.com/office/drawing/2014/main" id="{0D18DAD9-AA1A-020A-6B7D-D8108BC8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364" y="3241572"/>
            <a:ext cx="2047635" cy="361642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166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34;p52">
            <a:extLst>
              <a:ext uri="{FF2B5EF4-FFF2-40B4-BE49-F238E27FC236}">
                <a16:creationId xmlns:a16="http://schemas.microsoft.com/office/drawing/2014/main" id="{65F281E2-2099-5C6C-8AEA-FA11153D7C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36" t="19136" r="19877" b="18972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5. </a:t>
            </a:r>
            <a:r>
              <a:rPr lang="en-US" dirty="0" err="1"/>
              <a:t>onDraw</a:t>
            </a:r>
            <a:r>
              <a:rPr lang="en-US" dirty="0"/>
              <a:t>()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рисуем!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55699-023F-2563-6F96-3DBA2080A5FF}"/>
              </a:ext>
            </a:extLst>
          </p:cNvPr>
          <p:cNvSpPr txBox="1"/>
          <p:nvPr/>
        </p:nvSpPr>
        <p:spPr>
          <a:xfrm>
            <a:off x="467895" y="2709796"/>
            <a:ext cx="5888150" cy="122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2"/>
                </a:solidFill>
              </a:rPr>
              <a:t>Canvas</a:t>
            </a:r>
            <a:r>
              <a:rPr lang="en-US" sz="2000" dirty="0"/>
              <a:t> </a:t>
            </a:r>
            <a:r>
              <a:rPr lang="ru-RU" sz="2000" dirty="0"/>
              <a:t>– «холст», пространство для рисования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2"/>
                </a:solidFill>
              </a:rPr>
              <a:t>Paint</a:t>
            </a:r>
            <a:r>
              <a:rPr lang="ru-RU" sz="2000" dirty="0"/>
              <a:t> – базовый инструмент рисования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69EDB-BBC7-566C-B92A-ED8ACF8D8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197" y="1210219"/>
            <a:ext cx="4832046" cy="4762017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32152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5. </a:t>
            </a:r>
            <a:r>
              <a:rPr lang="en-US" dirty="0" err="1"/>
              <a:t>onDraw</a:t>
            </a:r>
            <a:r>
              <a:rPr lang="en-US" dirty="0"/>
              <a:t>()</a:t>
            </a:r>
            <a:r>
              <a:rPr lang="ru-RU" dirty="0"/>
              <a:t>:</a:t>
            </a:r>
            <a:r>
              <a:rPr lang="en-US" dirty="0"/>
              <a:t> Paint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73442B-6BCC-A7C4-B901-2CFBA8644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716" r="49442" b="8773"/>
          <a:stretch/>
        </p:blipFill>
        <p:spPr>
          <a:xfrm>
            <a:off x="937323" y="1758340"/>
            <a:ext cx="4286251" cy="2575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9F14D74-1857-4828-0E1F-ECD6DEE34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61"/>
          <a:stretch/>
        </p:blipFill>
        <p:spPr>
          <a:xfrm>
            <a:off x="7416398" y="1758340"/>
            <a:ext cx="1905444" cy="257577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1AFCF12-4290-DF48-77FF-C1BAC3FB3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69" r="60321" b="19333"/>
          <a:stretch/>
        </p:blipFill>
        <p:spPr>
          <a:xfrm>
            <a:off x="677334" y="5074867"/>
            <a:ext cx="4546240" cy="1287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D520B0F-3971-92E1-535B-5F8AE4581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74"/>
          <a:stretch/>
        </p:blipFill>
        <p:spPr>
          <a:xfrm>
            <a:off x="6096000" y="4870516"/>
            <a:ext cx="4546240" cy="169658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76537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5. </a:t>
            </a:r>
            <a:r>
              <a:rPr lang="en-US" dirty="0" err="1"/>
              <a:t>onDraw</a:t>
            </a:r>
            <a:r>
              <a:rPr lang="en-US" dirty="0"/>
              <a:t>()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базовые фигуры</a:t>
            </a:r>
            <a:endParaRPr lang="en-US" dirty="0"/>
          </a:p>
        </p:txBody>
      </p:sp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D33C14AB-5267-927C-0796-01BB5096B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41"/>
          <a:stretch/>
        </p:blipFill>
        <p:spPr>
          <a:xfrm>
            <a:off x="677334" y="1336391"/>
            <a:ext cx="6134235" cy="4714785"/>
          </a:xfrm>
          <a:prstGeom prst="rect">
            <a:avLst/>
          </a:prstGeom>
        </p:spPr>
      </p:pic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415D948-FDFC-166B-474B-C72FFE53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69" r="1215"/>
          <a:stretch/>
        </p:blipFill>
        <p:spPr>
          <a:xfrm>
            <a:off x="7745506" y="1331015"/>
            <a:ext cx="3989294" cy="47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Полилиния 8"/>
          <p:cNvSpPr/>
          <p:nvPr/>
        </p:nvSpPr>
        <p:spPr>
          <a:xfrm>
            <a:off x="-747422" y="-916223"/>
            <a:ext cx="13686262" cy="8690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341" extrusionOk="0">
                <a:moveTo>
                  <a:pt x="3173" y="0"/>
                </a:moveTo>
                <a:lnTo>
                  <a:pt x="495" y="0"/>
                </a:lnTo>
                <a:cubicBezTo>
                  <a:pt x="251" y="0"/>
                  <a:pt x="128" y="0"/>
                  <a:pt x="56" y="123"/>
                </a:cubicBezTo>
                <a:cubicBezTo>
                  <a:pt x="-16" y="246"/>
                  <a:pt x="-5" y="435"/>
                  <a:pt x="17" y="809"/>
                </a:cubicBezTo>
                <a:cubicBezTo>
                  <a:pt x="677" y="12100"/>
                  <a:pt x="4625" y="21600"/>
                  <a:pt x="11920" y="21336"/>
                </a:cubicBezTo>
                <a:cubicBezTo>
                  <a:pt x="12135" y="21328"/>
                  <a:pt x="12243" y="21324"/>
                  <a:pt x="12312" y="21214"/>
                </a:cubicBezTo>
                <a:cubicBezTo>
                  <a:pt x="12381" y="21104"/>
                  <a:pt x="12381" y="20934"/>
                  <a:pt x="12381" y="20593"/>
                </a:cubicBezTo>
                <a:lnTo>
                  <a:pt x="12381" y="13727"/>
                </a:lnTo>
                <a:cubicBezTo>
                  <a:pt x="15730" y="14452"/>
                  <a:pt x="16999" y="17906"/>
                  <a:pt x="17777" y="20786"/>
                </a:cubicBezTo>
                <a:cubicBezTo>
                  <a:pt x="17848" y="21049"/>
                  <a:pt x="17883" y="21180"/>
                  <a:pt x="17944" y="21244"/>
                </a:cubicBezTo>
                <a:cubicBezTo>
                  <a:pt x="18005" y="21308"/>
                  <a:pt x="18089" y="21307"/>
                  <a:pt x="18256" y="21307"/>
                </a:cubicBezTo>
                <a:lnTo>
                  <a:pt x="21087" y="21307"/>
                </a:lnTo>
                <a:cubicBezTo>
                  <a:pt x="21320" y="21307"/>
                  <a:pt x="21436" y="21307"/>
                  <a:pt x="21509" y="21170"/>
                </a:cubicBezTo>
                <a:cubicBezTo>
                  <a:pt x="21581" y="21034"/>
                  <a:pt x="21584" y="20866"/>
                  <a:pt x="21524" y="20557"/>
                </a:cubicBezTo>
                <a:cubicBezTo>
                  <a:pt x="20791" y="16768"/>
                  <a:pt x="18890" y="12216"/>
                  <a:pt x="16162" y="10663"/>
                </a:cubicBezTo>
                <a:cubicBezTo>
                  <a:pt x="16162" y="10663"/>
                  <a:pt x="16162" y="10663"/>
                  <a:pt x="16163" y="10662"/>
                </a:cubicBezTo>
                <a:cubicBezTo>
                  <a:pt x="18174" y="9126"/>
                  <a:pt x="20415" y="5081"/>
                  <a:pt x="21068" y="790"/>
                </a:cubicBezTo>
                <a:cubicBezTo>
                  <a:pt x="21120" y="452"/>
                  <a:pt x="21137" y="280"/>
                  <a:pt x="21064" y="140"/>
                </a:cubicBezTo>
                <a:cubicBezTo>
                  <a:pt x="20991" y="0"/>
                  <a:pt x="20870" y="0"/>
                  <a:pt x="20627" y="0"/>
                </a:cubicBezTo>
                <a:lnTo>
                  <a:pt x="17895" y="0"/>
                </a:lnTo>
                <a:cubicBezTo>
                  <a:pt x="17709" y="0"/>
                  <a:pt x="17616" y="0"/>
                  <a:pt x="17551" y="76"/>
                </a:cubicBezTo>
                <a:cubicBezTo>
                  <a:pt x="17486" y="152"/>
                  <a:pt x="17459" y="301"/>
                  <a:pt x="17404" y="598"/>
                </a:cubicBezTo>
                <a:cubicBezTo>
                  <a:pt x="16784" y="4027"/>
                  <a:pt x="14838" y="7769"/>
                  <a:pt x="12381" y="8451"/>
                </a:cubicBezTo>
                <a:lnTo>
                  <a:pt x="12381" y="756"/>
                </a:lnTo>
                <a:cubicBezTo>
                  <a:pt x="12381" y="400"/>
                  <a:pt x="12381" y="221"/>
                  <a:pt x="12310" y="111"/>
                </a:cubicBezTo>
                <a:cubicBezTo>
                  <a:pt x="12239" y="0"/>
                  <a:pt x="12124" y="0"/>
                  <a:pt x="11895" y="0"/>
                </a:cubicBezTo>
                <a:lnTo>
                  <a:pt x="9231" y="0"/>
                </a:lnTo>
                <a:cubicBezTo>
                  <a:pt x="9002" y="0"/>
                  <a:pt x="8888" y="0"/>
                  <a:pt x="8817" y="111"/>
                </a:cubicBezTo>
                <a:cubicBezTo>
                  <a:pt x="8746" y="222"/>
                  <a:pt x="8746" y="400"/>
                  <a:pt x="8746" y="756"/>
                </a:cubicBezTo>
                <a:lnTo>
                  <a:pt x="8746" y="14641"/>
                </a:lnTo>
                <a:cubicBezTo>
                  <a:pt x="6205" y="13859"/>
                  <a:pt x="4009" y="8054"/>
                  <a:pt x="3664" y="719"/>
                </a:cubicBezTo>
                <a:cubicBezTo>
                  <a:pt x="3647" y="375"/>
                  <a:pt x="3639" y="202"/>
                  <a:pt x="3569" y="101"/>
                </a:cubicBezTo>
                <a:cubicBezTo>
                  <a:pt x="3499" y="0"/>
                  <a:pt x="3390" y="0"/>
                  <a:pt x="3173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592" name="Заголовок 1"/>
          <p:cNvSpPr txBox="1">
            <a:spLocks noGrp="1"/>
          </p:cNvSpPr>
          <p:nvPr>
            <p:ph type="title"/>
          </p:nvPr>
        </p:nvSpPr>
        <p:spPr>
          <a:xfrm>
            <a:off x="1999417" y="2057855"/>
            <a:ext cx="8193166" cy="1828195"/>
          </a:xfrm>
          <a:prstGeom prst="rect">
            <a:avLst/>
          </a:prstGeom>
        </p:spPr>
        <p:txBody>
          <a:bodyPr anchor="b"/>
          <a:lstStyle>
            <a:lvl1pPr defTabSz="749808">
              <a:defRPr sz="5400"/>
            </a:lvl1pPr>
          </a:lstStyle>
          <a:p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забываем</a:t>
            </a:r>
            <a:r>
              <a:rPr dirty="0"/>
              <a:t> </a:t>
            </a:r>
            <a:r>
              <a:rPr dirty="0" err="1"/>
              <a:t>отмечаться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занятии</a:t>
            </a:r>
            <a:r>
              <a:rPr lang="en-RU" dirty="0"/>
              <a:t> :)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5. </a:t>
            </a:r>
            <a:r>
              <a:rPr lang="en-US" dirty="0" err="1"/>
              <a:t>onDraw</a:t>
            </a:r>
            <a:r>
              <a:rPr lang="en-US" dirty="0"/>
              <a:t>()</a:t>
            </a:r>
            <a:r>
              <a:rPr lang="ru-RU" dirty="0"/>
              <a:t>:</a:t>
            </a:r>
            <a:r>
              <a:rPr lang="en-US" dirty="0"/>
              <a:t> Path</a:t>
            </a:r>
          </a:p>
        </p:txBody>
      </p:sp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F18067A2-E2B3-CFA4-BA6C-C0C9857F6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78"/>
          <a:stretch/>
        </p:blipFill>
        <p:spPr>
          <a:xfrm>
            <a:off x="1859504" y="1980914"/>
            <a:ext cx="4451649" cy="2508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7FF2F-574A-D56D-38D3-FBF78336FA7E}"/>
              </a:ext>
            </a:extLst>
          </p:cNvPr>
          <p:cNvSpPr txBox="1"/>
          <p:nvPr/>
        </p:nvSpPr>
        <p:spPr>
          <a:xfrm>
            <a:off x="638688" y="6165850"/>
            <a:ext cx="870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🎥 Александра Серебренникова: </a:t>
            </a:r>
            <a:r>
              <a:rPr lang="en-GB" i="0" dirty="0">
                <a:solidFill>
                  <a:srgbClr val="0F0F0F"/>
                </a:solidFill>
                <a:effectLst/>
                <a:latin typeface="+mn-lt"/>
                <a:hlinkClick r:id="rId4"/>
              </a:rPr>
              <a:t>Android Custom View. </a:t>
            </a:r>
            <a:r>
              <a:rPr lang="ru-RU" i="0" dirty="0">
                <a:solidFill>
                  <a:srgbClr val="0F0F0F"/>
                </a:solidFill>
                <a:effectLst/>
                <a:latin typeface="+mn-lt"/>
                <a:hlinkClick r:id="rId4"/>
              </a:rPr>
              <a:t>Теория. Обзор </a:t>
            </a:r>
            <a:r>
              <a:rPr lang="en-GB" i="0" dirty="0">
                <a:solidFill>
                  <a:srgbClr val="0F0F0F"/>
                </a:solidFill>
                <a:effectLst/>
                <a:latin typeface="+mn-lt"/>
                <a:hlinkClick r:id="rId4"/>
              </a:rPr>
              <a:t>API </a:t>
            </a:r>
            <a:r>
              <a:rPr lang="ru-RU" i="0" dirty="0">
                <a:solidFill>
                  <a:srgbClr val="0F0F0F"/>
                </a:solidFill>
                <a:effectLst/>
                <a:latin typeface="+mn-lt"/>
                <a:hlinkClick r:id="rId4"/>
              </a:rPr>
              <a:t>и принципов создания </a:t>
            </a:r>
            <a:r>
              <a:rPr lang="en-GB" i="0" dirty="0">
                <a:solidFill>
                  <a:srgbClr val="0F0F0F"/>
                </a:solidFill>
                <a:effectLst/>
                <a:latin typeface="+mn-lt"/>
                <a:hlinkClick r:id="rId4"/>
              </a:rPr>
              <a:t>View</a:t>
            </a:r>
            <a:endParaRPr lang="en-RU" dirty="0">
              <a:latin typeface="+mn-lt"/>
            </a:endParaRPr>
          </a:p>
        </p:txBody>
      </p:sp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C3875B4C-F70E-8478-0F66-675791E50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14"/>
          <a:stretch/>
        </p:blipFill>
        <p:spPr>
          <a:xfrm>
            <a:off x="8122022" y="2077351"/>
            <a:ext cx="2017060" cy="30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5. </a:t>
            </a:r>
            <a:r>
              <a:rPr lang="en-US" dirty="0" err="1"/>
              <a:t>onDraw</a:t>
            </a:r>
            <a:r>
              <a:rPr lang="en-US" dirty="0"/>
              <a:t>(</a:t>
            </a:r>
            <a:r>
              <a:rPr lang="ru-RU" dirty="0"/>
              <a:t>): нюансы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276A0-C88B-77E4-8710-1B9E4A5EB344}"/>
              </a:ext>
            </a:extLst>
          </p:cNvPr>
          <p:cNvSpPr txBox="1"/>
          <p:nvPr/>
        </p:nvSpPr>
        <p:spPr>
          <a:xfrm>
            <a:off x="677334" y="1958194"/>
            <a:ext cx="4879862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2000" dirty="0"/>
              <a:t>Может вызываться </a:t>
            </a:r>
            <a:r>
              <a:rPr lang="ru-RU" sz="2000" dirty="0">
                <a:solidFill>
                  <a:schemeClr val="bg2"/>
                </a:solidFill>
              </a:rPr>
              <a:t>очень</a:t>
            </a:r>
            <a:r>
              <a:rPr lang="ru-RU" sz="2000" dirty="0"/>
              <a:t> часто: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3"/>
                </a:solidFill>
              </a:rPr>
              <a:t>нельзя</a:t>
            </a:r>
            <a:r>
              <a:rPr lang="ru-RU" sz="2000" dirty="0"/>
              <a:t> выполнять долгие операции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C000"/>
                </a:solidFill>
              </a:rPr>
              <a:t>не стоит </a:t>
            </a:r>
            <a:r>
              <a:rPr lang="ru-RU" sz="2000" dirty="0"/>
              <a:t>создавать объекты</a:t>
            </a:r>
            <a:endParaRPr lang="en-RU" sz="20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989F754-BBA9-C71C-63AA-941C37FD0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58" y="4132379"/>
            <a:ext cx="8023884" cy="1554032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59407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6</a:t>
            </a:r>
            <a:r>
              <a:rPr lang="en-US" dirty="0"/>
              <a:t>. invalidate() </a:t>
            </a:r>
            <a:r>
              <a:rPr lang="ru-RU" dirty="0"/>
              <a:t>и </a:t>
            </a:r>
            <a:r>
              <a:rPr lang="en-US" dirty="0" err="1"/>
              <a:t>requestLayout</a:t>
            </a:r>
            <a:r>
              <a:rPr lang="en-US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66CCA-3BDE-EE19-0F44-B00C6E5CB3F0}"/>
              </a:ext>
            </a:extLst>
          </p:cNvPr>
          <p:cNvSpPr txBox="1"/>
          <p:nvPr/>
        </p:nvSpPr>
        <p:spPr>
          <a:xfrm>
            <a:off x="677334" y="2814471"/>
            <a:ext cx="7955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RU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invalidate()</a:t>
            </a:r>
            <a:r>
              <a:rPr lang="en-RU" sz="2000" dirty="0"/>
              <a:t> – </a:t>
            </a:r>
            <a:r>
              <a:rPr lang="ru-RU" sz="2000" dirty="0"/>
              <a:t>только перерисовка, без пересчёта размеров и положения (например, когда только поменять цвет)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requestLayout</a:t>
            </a:r>
            <a:r>
              <a:rPr lang="en-US" sz="20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000" dirty="0"/>
              <a:t> – полный цикл</a:t>
            </a:r>
            <a:endParaRPr lang="en-RU" sz="2000" dirty="0"/>
          </a:p>
        </p:txBody>
      </p:sp>
      <p:pic>
        <p:nvPicPr>
          <p:cNvPr id="5" name="Picture 2" descr="lifecycle ">
            <a:extLst>
              <a:ext uri="{FF2B5EF4-FFF2-40B4-BE49-F238E27FC236}">
                <a16:creationId xmlns:a16="http://schemas.microsoft.com/office/drawing/2014/main" id="{004590DC-98C6-F71F-F544-CBF5C42C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2012051"/>
            <a:ext cx="2743794" cy="4845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79347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4" name="parent-child-measure.jpg" descr="parent-child-measure.jpg">
            <a:extLst>
              <a:ext uri="{FF2B5EF4-FFF2-40B4-BE49-F238E27FC236}">
                <a16:creationId xmlns:a16="http://schemas.microsoft.com/office/drawing/2014/main" id="{885522C8-2151-FC0B-0A7A-E822815B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4" y="1957604"/>
            <a:ext cx="3268561" cy="2942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rent-child-draw.jpg" descr="parent-child-draw.jpg">
            <a:extLst>
              <a:ext uri="{FF2B5EF4-FFF2-40B4-BE49-F238E27FC236}">
                <a16:creationId xmlns:a16="http://schemas.microsoft.com/office/drawing/2014/main" id="{C06E0851-35AA-9374-5998-63387FE5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307" y="1361417"/>
            <a:ext cx="2810206" cy="41351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8BBAA4-D480-CDDD-2160-0F435F042427}"/>
              </a:ext>
            </a:extLst>
          </p:cNvPr>
          <p:cNvGrpSpPr/>
          <p:nvPr/>
        </p:nvGrpSpPr>
        <p:grpSpPr>
          <a:xfrm>
            <a:off x="4267201" y="1727200"/>
            <a:ext cx="2482610" cy="3173195"/>
            <a:chOff x="4267201" y="1727200"/>
            <a:chExt cx="2482610" cy="3173195"/>
          </a:xfrm>
        </p:grpSpPr>
        <p:pic>
          <p:nvPicPr>
            <p:cNvPr id="6" name="parent-child-layout.jpg" descr="parent-child-layout.jpg">
              <a:extLst>
                <a:ext uri="{FF2B5EF4-FFF2-40B4-BE49-F238E27FC236}">
                  <a16:creationId xmlns:a16="http://schemas.microsoft.com/office/drawing/2014/main" id="{5CCE77F6-6B95-6346-FE13-A8457043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1" y="1727200"/>
              <a:ext cx="2156464" cy="31731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8D8674-7D9C-40F8-1028-EA7B372EDA46}"/>
                </a:ext>
              </a:extLst>
            </p:cNvPr>
            <p:cNvSpPr txBox="1"/>
            <p:nvPr/>
          </p:nvSpPr>
          <p:spPr>
            <a:xfrm>
              <a:off x="6183630" y="3121221"/>
              <a:ext cx="56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Layout</a:t>
              </a:r>
              <a:endParaRPr lang="en-RU" sz="10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412BB-D155-DC85-8C0E-B7A55A0FC16A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568705" y="3313798"/>
            <a:ext cx="698496" cy="115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549008-5F97-C379-DDF5-EB297E3E2D14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749811" y="3244332"/>
            <a:ext cx="840496" cy="1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lifecycle ">
            <a:extLst>
              <a:ext uri="{FF2B5EF4-FFF2-40B4-BE49-F238E27FC236}">
                <a16:creationId xmlns:a16="http://schemas.microsoft.com/office/drawing/2014/main" id="{F986A6B9-C73B-7CEE-3B2B-AFE8C428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2012051"/>
            <a:ext cx="2743794" cy="4845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05609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Showtime: wave view</a:t>
            </a:r>
          </a:p>
        </p:txBody>
      </p:sp>
      <p:pic>
        <p:nvPicPr>
          <p:cNvPr id="3" name="Picture 2" descr="A screenshot of a music sound wave&#10;&#10;Description automatically generated">
            <a:extLst>
              <a:ext uri="{FF2B5EF4-FFF2-40B4-BE49-F238E27FC236}">
                <a16:creationId xmlns:a16="http://schemas.microsoft.com/office/drawing/2014/main" id="{3513AE93-0BC3-3603-8776-5C802BC84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" t="8839" r="1630" b="7032"/>
          <a:stretch/>
        </p:blipFill>
        <p:spPr>
          <a:xfrm>
            <a:off x="2802193" y="2627671"/>
            <a:ext cx="6587613" cy="160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04B290-04B5-2EB7-2412-7E6803198C94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80149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21;p68">
            <a:extLst>
              <a:ext uri="{FF2B5EF4-FFF2-40B4-BE49-F238E27FC236}">
                <a16:creationId xmlns:a16="http://schemas.microsoft.com/office/drawing/2014/main" id="{1E9A9E37-18B3-BE80-934F-45A3FBB837C4}"/>
              </a:ext>
            </a:extLst>
          </p:cNvPr>
          <p:cNvSpPr/>
          <p:nvPr/>
        </p:nvSpPr>
        <p:spPr>
          <a:xfrm>
            <a:off x="6481482" y="0"/>
            <a:ext cx="5710518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489076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Что там в </a:t>
            </a:r>
            <a:r>
              <a:rPr lang="en-US" dirty="0"/>
              <a:t>Compose?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3AC03-1795-5EAC-BF23-A2544C1051E4}"/>
              </a:ext>
            </a:extLst>
          </p:cNvPr>
          <p:cNvSpPr txBox="1"/>
          <p:nvPr/>
        </p:nvSpPr>
        <p:spPr>
          <a:xfrm>
            <a:off x="421841" y="1832933"/>
            <a:ext cx="6019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Внутри </a:t>
            </a:r>
            <a:r>
              <a:rPr lang="en-US" sz="1600" dirty="0"/>
              <a:t>compose-</a:t>
            </a:r>
            <a:r>
              <a:rPr lang="ru-RU" sz="1600" dirty="0"/>
              <a:t>фазы </a:t>
            </a:r>
            <a:r>
              <a:rPr lang="en-US" sz="1600" dirty="0"/>
              <a:t>Layout </a:t>
            </a:r>
            <a:r>
              <a:rPr lang="ru-RU" sz="1600" dirty="0"/>
              <a:t>выполняется измерение и размещение элементов.</a:t>
            </a:r>
          </a:p>
          <a:p>
            <a:pPr>
              <a:spcBef>
                <a:spcPts val="600"/>
              </a:spcBef>
            </a:pPr>
            <a:r>
              <a:rPr lang="ru-RU" sz="1600" dirty="0"/>
              <a:t>Действия выполняются внутри соответствующих </a:t>
            </a:r>
            <a:r>
              <a:rPr lang="ru-RU" sz="1600" dirty="0" err="1"/>
              <a:t>скоупов</a:t>
            </a:r>
            <a:r>
              <a:rPr lang="ru-RU" sz="1600" dirty="0"/>
              <a:t>: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MeasureScope</a:t>
            </a:r>
            <a:r>
              <a:rPr lang="en-US" sz="1600" dirty="0"/>
              <a:t> </a:t>
            </a:r>
            <a:r>
              <a:rPr lang="ru-RU" sz="1600" dirty="0"/>
              <a:t>и 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PlacementScope</a:t>
            </a:r>
            <a:r>
              <a:rPr lang="en-US" sz="1600" dirty="0"/>
              <a:t>.</a:t>
            </a:r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CD4119-47E6-47F0-55AB-AE3F1B2F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9" r="13790" b="9482"/>
          <a:stretch/>
        </p:blipFill>
        <p:spPr>
          <a:xfrm>
            <a:off x="6682224" y="2028541"/>
            <a:ext cx="5366268" cy="2627193"/>
          </a:xfrm>
          <a:prstGeom prst="rect">
            <a:avLst/>
          </a:prstGeom>
        </p:spPr>
      </p:pic>
      <p:pic>
        <p:nvPicPr>
          <p:cNvPr id="22" name="Picture 21" descr="A diagram of measurement and measurement&#10;&#10;Description automatically generated">
            <a:extLst>
              <a:ext uri="{FF2B5EF4-FFF2-40B4-BE49-F238E27FC236}">
                <a16:creationId xmlns:a16="http://schemas.microsoft.com/office/drawing/2014/main" id="{9644DEEA-919B-ED68-E18E-9850E3A3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99" y="3806803"/>
            <a:ext cx="4884420" cy="17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1;p68">
            <a:extLst>
              <a:ext uri="{FF2B5EF4-FFF2-40B4-BE49-F238E27FC236}">
                <a16:creationId xmlns:a16="http://schemas.microsoft.com/office/drawing/2014/main" id="{1846D8E2-CEB8-3C80-8986-74D7CBCA1D75}"/>
              </a:ext>
            </a:extLst>
          </p:cNvPr>
          <p:cNvSpPr/>
          <p:nvPr/>
        </p:nvSpPr>
        <p:spPr>
          <a:xfrm>
            <a:off x="6481482" y="0"/>
            <a:ext cx="5710518" cy="6858000"/>
          </a:xfrm>
          <a:prstGeom prst="rect">
            <a:avLst/>
          </a:prstGeom>
          <a:solidFill>
            <a:srgbClr val="1F2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411754" y="413795"/>
            <a:ext cx="8318076" cy="122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Отмерь и </a:t>
            </a:r>
            <a:r>
              <a:rPr lang="ru-RU" strike="sngStrike" dirty="0"/>
              <a:t>отрежь</a:t>
            </a:r>
            <a:r>
              <a:rPr lang="ru-RU" dirty="0"/>
              <a:t> размести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7C67B-333E-2CD5-40AF-46EEF63D30A6}"/>
              </a:ext>
            </a:extLst>
          </p:cNvPr>
          <p:cNvSpPr txBox="1"/>
          <p:nvPr/>
        </p:nvSpPr>
        <p:spPr>
          <a:xfrm>
            <a:off x="317308" y="2767280"/>
            <a:ext cx="61036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000" dirty="0"/>
          </a:p>
          <a:p>
            <a:r>
              <a:rPr lang="ru-RU" sz="2000" dirty="0"/>
              <a:t>На этапе </a:t>
            </a:r>
            <a:r>
              <a:rPr lang="en-US" sz="2000" dirty="0">
                <a:solidFill>
                  <a:schemeClr val="accent3"/>
                </a:solidFill>
              </a:rPr>
              <a:t>measurement</a:t>
            </a:r>
            <a:r>
              <a:rPr lang="ru-RU" sz="2000" dirty="0"/>
              <a:t> создаётся список элементов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bg2"/>
                </a:solidFill>
              </a:rPr>
              <a:t>placeable</a:t>
            </a:r>
            <a:r>
              <a:rPr lang="en-US" sz="2000" dirty="0"/>
              <a:t>)</a:t>
            </a:r>
            <a:r>
              <a:rPr lang="ru-RU" sz="2000" dirty="0"/>
              <a:t>, которые затем, на этапе </a:t>
            </a:r>
            <a:r>
              <a:rPr lang="en-US" sz="2000" dirty="0">
                <a:solidFill>
                  <a:schemeClr val="accent3"/>
                </a:solidFill>
              </a:rPr>
              <a:t>placement</a:t>
            </a:r>
            <a:r>
              <a:rPr lang="en-US" sz="2000" dirty="0"/>
              <a:t>,</a:t>
            </a:r>
            <a:r>
              <a:rPr lang="ru-RU" sz="2000" dirty="0"/>
              <a:t> размещаются</a:t>
            </a:r>
            <a:r>
              <a:rPr lang="en-US" sz="2000" dirty="0"/>
              <a:t> </a:t>
            </a:r>
            <a:r>
              <a:rPr lang="ru-RU" sz="2000" dirty="0"/>
              <a:t>в контейнере</a:t>
            </a:r>
          </a:p>
          <a:p>
            <a:endParaRPr lang="en-RU" sz="2000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66ABC7-51FC-091E-EBCD-658938FD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98" y="934033"/>
            <a:ext cx="5510357" cy="4989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0DD85-B22B-3994-573F-94E1E53F36F0}"/>
              </a:ext>
            </a:extLst>
          </p:cNvPr>
          <p:cNvSpPr txBox="1"/>
          <p:nvPr/>
        </p:nvSpPr>
        <p:spPr>
          <a:xfrm>
            <a:off x="317308" y="6197477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>
                <a:solidFill>
                  <a:srgbClr val="0F0F0F"/>
                </a:solidFill>
                <a:effectLst/>
                <a:latin typeface="+mj-lt"/>
              </a:rPr>
              <a:t>📄 Android Developer: </a:t>
            </a:r>
            <a:r>
              <a:rPr lang="en-GB" i="0" dirty="0">
                <a:solidFill>
                  <a:srgbClr val="000000"/>
                </a:solidFill>
                <a:effectLst/>
                <a:latin typeface="+mj-lt"/>
                <a:hlinkClick r:id="rId4"/>
              </a:rPr>
              <a:t>Custom layouts</a:t>
            </a:r>
            <a:endParaRPr lang="en-GB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6342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6F889AE5-7C4D-09E3-FE19-D8CEC12F23AC}"/>
              </a:ext>
            </a:extLst>
          </p:cNvPr>
          <p:cNvSpPr/>
          <p:nvPr/>
        </p:nvSpPr>
        <p:spPr>
          <a:xfrm>
            <a:off x="5459506" y="0"/>
            <a:ext cx="673249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90CC92-438A-7EFC-E473-6C4F6AE67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9"/>
          <a:stretch/>
        </p:blipFill>
        <p:spPr>
          <a:xfrm>
            <a:off x="5662115" y="929005"/>
            <a:ext cx="6327276" cy="4999990"/>
          </a:xfrm>
          <a:prstGeom prst="rect">
            <a:avLst/>
          </a:prstGeom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348553" y="421863"/>
            <a:ext cx="8318076" cy="14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Модификатор </a:t>
            </a:r>
            <a:r>
              <a:rPr lang="en-US" dirty="0"/>
              <a:t>layout()</a:t>
            </a:r>
            <a:br>
              <a:rPr lang="ru-RU" dirty="0"/>
            </a:b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A100F2-0232-0CAB-5A39-39229596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838" y="2085975"/>
            <a:ext cx="2273300" cy="14287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1C535D-8309-64D8-8BA0-517C693AD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" t="7904"/>
          <a:stretch/>
        </p:blipFill>
        <p:spPr>
          <a:xfrm>
            <a:off x="1698838" y="4486170"/>
            <a:ext cx="2236803" cy="1442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9D6CCF-8578-36C4-584A-9DEBBA674C2E}"/>
              </a:ext>
            </a:extLst>
          </p:cNvPr>
          <p:cNvCxnSpPr>
            <a:stCxn id="3" idx="2"/>
            <a:endCxn id="7" idx="0"/>
          </p:cNvCxnSpPr>
          <p:nvPr/>
        </p:nvCxnSpPr>
        <p:spPr>
          <a:xfrm flipH="1">
            <a:off x="2817240" y="3514725"/>
            <a:ext cx="18248" cy="971445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77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21;p68">
            <a:extLst>
              <a:ext uri="{FF2B5EF4-FFF2-40B4-BE49-F238E27FC236}">
                <a16:creationId xmlns:a16="http://schemas.microsoft.com/office/drawing/2014/main" id="{CBA30B78-5DA3-A5E5-BA3E-211835B25169}"/>
              </a:ext>
            </a:extLst>
          </p:cNvPr>
          <p:cNvSpPr/>
          <p:nvPr/>
        </p:nvSpPr>
        <p:spPr>
          <a:xfrm>
            <a:off x="5782234" y="0"/>
            <a:ext cx="640976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569758" y="624915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Рисуем</a:t>
            </a:r>
            <a:r>
              <a:rPr lang="en-US" dirty="0"/>
              <a:t> </a:t>
            </a:r>
            <a:r>
              <a:rPr lang="ru-RU" dirty="0"/>
              <a:t>на холсте</a:t>
            </a:r>
            <a:endParaRPr lang="en-US" dirty="0"/>
          </a:p>
        </p:txBody>
      </p:sp>
      <p:pic>
        <p:nvPicPr>
          <p:cNvPr id="15" name="Picture 1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869C9891-E370-7CC6-5190-3ED5438D3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" t="37303" r="43549"/>
          <a:stretch/>
        </p:blipFill>
        <p:spPr>
          <a:xfrm>
            <a:off x="6777667" y="1232048"/>
            <a:ext cx="4159038" cy="2196952"/>
          </a:xfrm>
          <a:prstGeom prst="rect">
            <a:avLst/>
          </a:prstGeom>
        </p:spPr>
      </p:pic>
      <p:pic>
        <p:nvPicPr>
          <p:cNvPr id="16" name="Picture 1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D852E9A6-6EE9-5595-747C-365C9E65A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57" t="8783"/>
          <a:stretch/>
        </p:blipFill>
        <p:spPr>
          <a:xfrm>
            <a:off x="1618366" y="1763192"/>
            <a:ext cx="2643328" cy="412662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F16F9E-98DF-0E42-A07C-D2C6F0BCA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817" y="4650246"/>
            <a:ext cx="6197655" cy="9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35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405002" y="620805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Рисуем</a:t>
            </a:r>
            <a:r>
              <a:rPr lang="en-US" dirty="0"/>
              <a:t> </a:t>
            </a:r>
            <a:r>
              <a:rPr lang="ru-RU" dirty="0"/>
              <a:t>модификаторами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92997-669A-923A-8988-BE9DDE1DADED}"/>
              </a:ext>
            </a:extLst>
          </p:cNvPr>
          <p:cNvSpPr txBox="1"/>
          <p:nvPr/>
        </p:nvSpPr>
        <p:spPr>
          <a:xfrm>
            <a:off x="405002" y="2225822"/>
            <a:ext cx="578358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1800" dirty="0">
                <a:latin typeface="+mn-lt"/>
              </a:rPr>
              <a:t>Для рисования используются модификаторы: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GB" sz="180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drawBehind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 – рисует за </a:t>
            </a:r>
            <a:r>
              <a:rPr lang="en-US" sz="1800" dirty="0">
                <a:solidFill>
                  <a:srgbClr val="202124"/>
                </a:solidFill>
                <a:latin typeface="+mn-lt"/>
              </a:rPr>
              <a:t>composable</a:t>
            </a:r>
            <a:endParaRPr lang="ru-RU" sz="1800" i="0" dirty="0">
              <a:solidFill>
                <a:srgbClr val="202124"/>
              </a:solidFill>
              <a:effectLst/>
              <a:latin typeface="+mn-lt"/>
              <a:hlinkClick r:id="rId3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GB" sz="180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drawWithContent</a:t>
            </a:r>
            <a:r>
              <a:rPr lang="en-GB" sz="1800" i="0" dirty="0">
                <a:solidFill>
                  <a:srgbClr val="202124"/>
                </a:solidFill>
                <a:effectLst/>
                <a:latin typeface="+mn-lt"/>
              </a:rPr>
              <a:t> –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 можно самим определять порядок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GB" sz="180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drawWithCache</a:t>
            </a:r>
            <a:r>
              <a:rPr lang="ru-RU" sz="1800" i="0" dirty="0">
                <a:solidFill>
                  <a:srgbClr val="202124"/>
                </a:solidFill>
                <a:effectLst/>
                <a:latin typeface="+mn-lt"/>
              </a:rPr>
              <a:t> – кеширует объекты, которые создаются в этом модификаторе (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Brush</a:t>
            </a:r>
            <a:r>
              <a:rPr lang="en-GB" sz="1800" dirty="0">
                <a:latin typeface="+mn-lt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en-GB" sz="1800" dirty="0">
                <a:latin typeface="+mn-lt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ru-RU" sz="1800" i="0" dirty="0">
                <a:solidFill>
                  <a:srgbClr val="202124"/>
                </a:solidFill>
                <a:effectLst/>
                <a:latin typeface="+mn-lt"/>
              </a:rPr>
              <a:t>): будет их </a:t>
            </a:r>
            <a:r>
              <a:rPr lang="ru-RU" sz="1800" i="0" dirty="0" err="1">
                <a:solidFill>
                  <a:srgbClr val="202124"/>
                </a:solidFill>
                <a:effectLst/>
                <a:latin typeface="+mn-lt"/>
              </a:rPr>
              <a:t>переиспользовать</a:t>
            </a:r>
            <a:r>
              <a:rPr lang="ru-RU" sz="1800" i="0" dirty="0">
                <a:solidFill>
                  <a:srgbClr val="202124"/>
                </a:solidFill>
                <a:effectLst/>
                <a:latin typeface="+mn-lt"/>
              </a:rPr>
              <a:t>, пока не поменяется размер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 области рисования или стейта </a:t>
            </a:r>
            <a:r>
              <a:rPr lang="en-US" sz="1800" dirty="0">
                <a:solidFill>
                  <a:srgbClr val="202124"/>
                </a:solidFill>
                <a:latin typeface="+mn-lt"/>
              </a:rPr>
              <a:t>composable</a:t>
            </a:r>
            <a:endParaRPr lang="ru-RU" sz="1800" i="0" dirty="0">
              <a:solidFill>
                <a:srgbClr val="202124"/>
              </a:solidFill>
              <a:effectLst/>
              <a:latin typeface="+mn-lt"/>
            </a:endParaRPr>
          </a:p>
        </p:txBody>
      </p:sp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1835698-5D0B-D1BB-DBE1-6629776296B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8933" t="17479" r="9438" b="14804"/>
          <a:stretch/>
        </p:blipFill>
        <p:spPr>
          <a:xfrm>
            <a:off x="6106939" y="1611085"/>
            <a:ext cx="3282017" cy="149760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62FC3-FB1B-ADBC-CA3F-F35CFC08D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165" y="1604943"/>
            <a:ext cx="2596627" cy="4040003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6988E58-75EB-43BA-9ACB-315C99C077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106938" y="3124912"/>
            <a:ext cx="32873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3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Custom view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4747358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Анимации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Касания и жесты</a:t>
            </a:r>
            <a:endParaRPr sz="2000" dirty="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7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Материалы</a:t>
            </a:r>
            <a:endParaRPr lang="en-US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BD3F1AA-3738-DBD4-2EC4-89B985658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1961" r="2317" b="980"/>
          <a:stretch/>
        </p:blipFill>
        <p:spPr>
          <a:xfrm>
            <a:off x="8786258" y="822234"/>
            <a:ext cx="2728408" cy="5219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38DC0C-54D9-BD8B-0A89-95805D128245}"/>
              </a:ext>
            </a:extLst>
          </p:cNvPr>
          <p:cNvSpPr txBox="1"/>
          <p:nvPr/>
        </p:nvSpPr>
        <p:spPr>
          <a:xfrm>
            <a:off x="677334" y="2767280"/>
            <a:ext cx="76065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n-lt"/>
              </a:rPr>
              <a:t>📄 Android Developer: </a:t>
            </a:r>
            <a:r>
              <a:rPr lang="en-US" sz="2000" dirty="0">
                <a:latin typeface="+mn-lt"/>
                <a:hlinkClick r:id="rId4"/>
              </a:rPr>
              <a:t>Graphics in Compose</a:t>
            </a:r>
            <a:endParaRPr lang="en-US" sz="2000" dirty="0"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n-lt"/>
              </a:rPr>
              <a:t>🎥 </a:t>
            </a:r>
            <a:r>
              <a:rPr lang="en-US" sz="2000" dirty="0">
                <a:latin typeface="+mn-lt"/>
                <a:hlinkClick r:id="rId5"/>
              </a:rPr>
              <a:t>Drawing in Compose</a:t>
            </a:r>
            <a:endParaRPr lang="en-US" sz="2000" dirty="0"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i="0" dirty="0">
                <a:solidFill>
                  <a:srgbClr val="0F0F0F"/>
                </a:solidFill>
                <a:effectLst/>
                <a:latin typeface="+mn-lt"/>
                <a:cs typeface="Consolas" panose="020B0609020204030204" pitchFamily="49" charset="0"/>
              </a:rPr>
              <a:t>🎥 </a:t>
            </a:r>
            <a:r>
              <a:rPr lang="en-GB" sz="2000" i="0" dirty="0" err="1">
                <a:solidFill>
                  <a:srgbClr val="0F0F0F"/>
                </a:solidFill>
                <a:effectLst/>
                <a:latin typeface="+mn-lt"/>
                <a:cs typeface="Consolas" panose="020B0609020204030204" pitchFamily="49" charset="0"/>
              </a:rPr>
              <a:t>Anroid</a:t>
            </a:r>
            <a:r>
              <a:rPr lang="en-GB" sz="2000" i="0" dirty="0">
                <a:solidFill>
                  <a:srgbClr val="0F0F0F"/>
                </a:solidFill>
                <a:effectLst/>
                <a:latin typeface="+mn-lt"/>
                <a:cs typeface="Consolas" panose="020B0609020204030204" pitchFamily="49" charset="0"/>
              </a:rPr>
              <a:t> Dev Summit: </a:t>
            </a:r>
            <a:r>
              <a:rPr lang="en-GB" sz="2000" i="0" dirty="0">
                <a:solidFill>
                  <a:srgbClr val="0F0F0F"/>
                </a:solidFill>
                <a:effectLst/>
                <a:latin typeface="+mn-lt"/>
                <a:cs typeface="Consolas" panose="020B0609020204030204" pitchFamily="49" charset="0"/>
                <a:hlinkClick r:id="rId6"/>
              </a:rPr>
              <a:t>Custom layouts and graphics in Compose</a:t>
            </a:r>
            <a:endParaRPr lang="en-GB" sz="2000" dirty="0">
              <a:latin typeface="+mn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0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8D8D8"/>
                </a:solidFill>
              </a:rPr>
              <a:t>Custom view</a:t>
            </a:r>
            <a:endParaRPr lang="ru-RU" sz="2000" dirty="0">
              <a:solidFill>
                <a:srgbClr val="D8D8D8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4747358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Анимации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Касания и жесты</a:t>
            </a:r>
            <a:endParaRPr sz="2000" dirty="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21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Анимации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B6314-0FD3-97F8-1304-DED38F4A8A39}"/>
              </a:ext>
            </a:extLst>
          </p:cNvPr>
          <p:cNvSpPr txBox="1"/>
          <p:nvPr/>
        </p:nvSpPr>
        <p:spPr>
          <a:xfrm>
            <a:off x="677334" y="1687701"/>
            <a:ext cx="3583032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ViewAnimation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ValueAnimator</a:t>
            </a:r>
          </a:p>
          <a:p>
            <a:pPr>
              <a:spcBef>
                <a:spcPts val="600"/>
              </a:spcBef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ObjectAnimator</a:t>
            </a:r>
          </a:p>
          <a:p>
            <a:pPr>
              <a:spcBef>
                <a:spcPts val="600"/>
              </a:spcBef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ViewPropertyAnimator</a:t>
            </a:r>
          </a:p>
          <a:p>
            <a:pPr>
              <a:spcBef>
                <a:spcPts val="600"/>
              </a:spcBef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DynamicAnimation</a:t>
            </a:r>
          </a:p>
          <a:p>
            <a:pPr>
              <a:spcBef>
                <a:spcPts val="600"/>
              </a:spcBef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Transitions</a:t>
            </a:r>
          </a:p>
          <a:p>
            <a:pPr>
              <a:spcBef>
                <a:spcPts val="600"/>
              </a:spcBef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MotionLayout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Drawable animation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Lottie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2226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06;p49">
            <a:extLst>
              <a:ext uri="{FF2B5EF4-FFF2-40B4-BE49-F238E27FC236}">
                <a16:creationId xmlns:a16="http://schemas.microsoft.com/office/drawing/2014/main" id="{0F0E8786-7118-7529-9CD9-434BFEF39A9D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4670" r="23014" b="9240"/>
          <a:stretch/>
        </p:blipFill>
        <p:spPr>
          <a:xfrm>
            <a:off x="5208815" y="0"/>
            <a:ext cx="727051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View animation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38C93-E3EE-7562-1C5D-DC215BE0CA9E}"/>
              </a:ext>
            </a:extLst>
          </p:cNvPr>
          <p:cNvSpPr txBox="1"/>
          <p:nvPr/>
        </p:nvSpPr>
        <p:spPr>
          <a:xfrm>
            <a:off x="607875" y="2967335"/>
            <a:ext cx="4600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меняет отображение, но не состояние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мало возможностей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требует много кода</a:t>
            </a:r>
            <a:endParaRPr lang="en-RU" sz="18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51780C-E54A-87F1-C575-FF47A03F0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10" y="1755775"/>
            <a:ext cx="592292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5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Animator</a:t>
            </a:r>
          </a:p>
        </p:txBody>
      </p:sp>
      <p:pic>
        <p:nvPicPr>
          <p:cNvPr id="3" name="Picture 2" descr="A diagram of an animation&#10;&#10;Description automatically generated">
            <a:extLst>
              <a:ext uri="{FF2B5EF4-FFF2-40B4-BE49-F238E27FC236}">
                <a16:creationId xmlns:a16="http://schemas.microsoft.com/office/drawing/2014/main" id="{E17623D7-523F-7E97-7CDC-C55500B0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11" y="2290536"/>
            <a:ext cx="8284355" cy="3875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C3AA7-4EA5-F24A-294D-BDECD132121B}"/>
              </a:ext>
            </a:extLst>
          </p:cNvPr>
          <p:cNvSpPr txBox="1"/>
          <p:nvPr/>
        </p:nvSpPr>
        <p:spPr>
          <a:xfrm>
            <a:off x="677334" y="1609917"/>
            <a:ext cx="628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Базовый фреймворк для большинства анимаций </a:t>
            </a:r>
            <a:r>
              <a:rPr lang="en-US" sz="1800" dirty="0"/>
              <a:t>view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272017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21;p68">
            <a:extLst>
              <a:ext uri="{FF2B5EF4-FFF2-40B4-BE49-F238E27FC236}">
                <a16:creationId xmlns:a16="http://schemas.microsoft.com/office/drawing/2014/main" id="{A5C16B88-C1BB-FB8C-944A-89714F812380}"/>
              </a:ext>
            </a:extLst>
          </p:cNvPr>
          <p:cNvSpPr/>
          <p:nvPr/>
        </p:nvSpPr>
        <p:spPr>
          <a:xfrm>
            <a:off x="4131130" y="0"/>
            <a:ext cx="806087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563031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ValueAnimator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DFFB-FB9F-B1FD-F9CA-CACF0F6D8805}"/>
              </a:ext>
            </a:extLst>
          </p:cNvPr>
          <p:cNvSpPr txBox="1"/>
          <p:nvPr/>
        </p:nvSpPr>
        <p:spPr>
          <a:xfrm>
            <a:off x="439194" y="2674947"/>
            <a:ext cx="369193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много возможностей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много кода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базовый механизм для многих анимаций </a:t>
            </a:r>
            <a:r>
              <a:rPr lang="en-US" sz="1800" dirty="0">
                <a:latin typeface="+mn-lt"/>
              </a:rPr>
              <a:t>view</a:t>
            </a:r>
            <a:endParaRPr lang="en-RU" sz="1800" dirty="0">
              <a:latin typeface="+mn-lt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963E2A4-6CEC-42F0-D955-6E16DC0B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9" y="415290"/>
            <a:ext cx="7772400" cy="583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1;p68">
            <a:extLst>
              <a:ext uri="{FF2B5EF4-FFF2-40B4-BE49-F238E27FC236}">
                <a16:creationId xmlns:a16="http://schemas.microsoft.com/office/drawing/2014/main" id="{319D3342-792E-6C49-CC8B-4925641C9CC3}"/>
              </a:ext>
            </a:extLst>
          </p:cNvPr>
          <p:cNvSpPr/>
          <p:nvPr/>
        </p:nvSpPr>
        <p:spPr>
          <a:xfrm>
            <a:off x="4131130" y="0"/>
            <a:ext cx="806087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393464" y="528863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AnimatorSet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FDFFB-FB9F-B1FD-F9CA-CACF0F6D8805}"/>
              </a:ext>
            </a:extLst>
          </p:cNvPr>
          <p:cNvSpPr txBox="1"/>
          <p:nvPr/>
        </p:nvSpPr>
        <p:spPr>
          <a:xfrm>
            <a:off x="393464" y="2613392"/>
            <a:ext cx="3280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одновременное проигрывание нескольких </a:t>
            </a:r>
            <a:r>
              <a:rPr lang="en-US" sz="1800" dirty="0"/>
              <a:t>Animator-</a:t>
            </a:r>
            <a:r>
              <a:rPr lang="ru-RU" sz="1800" dirty="0"/>
              <a:t>анимаций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работает со всеми </a:t>
            </a:r>
            <a:r>
              <a:rPr lang="en-US" sz="1800" dirty="0"/>
              <a:t>Animator</a:t>
            </a:r>
            <a:endParaRPr lang="en-RU" sz="1800" dirty="0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963E2A4-6CEC-42F0-D955-6E16DC0B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9" y="415290"/>
            <a:ext cx="7772400" cy="58374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471017-00E3-2AF1-8858-039FA389BFC1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54401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528863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Как работает </a:t>
            </a:r>
            <a:r>
              <a:rPr lang="en-US" dirty="0"/>
              <a:t>Animator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42F16-11F3-AED7-2FA7-9B58848A8CAF}"/>
              </a:ext>
            </a:extLst>
          </p:cNvPr>
          <p:cNvSpPr txBox="1"/>
          <p:nvPr/>
        </p:nvSpPr>
        <p:spPr>
          <a:xfrm>
            <a:off x="673118" y="3652419"/>
            <a:ext cx="106425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i="1" dirty="0">
                <a:latin typeface="+mn-lt"/>
              </a:rPr>
              <a:t>Абстрактное</a:t>
            </a:r>
            <a:r>
              <a:rPr lang="ru-RU" sz="1600" dirty="0">
                <a:latin typeface="+mn-lt"/>
              </a:rPr>
              <a:t> время представляем как значение от 0 до 1, где 0 – начало анимации, 1 – конец. </a:t>
            </a:r>
            <a:r>
              <a:rPr lang="en-RU" sz="16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TimeInterpolator</a:t>
            </a:r>
            <a:r>
              <a:rPr lang="en-RU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определяет </a:t>
            </a:r>
            <a:r>
              <a:rPr lang="ru-RU" sz="1600" i="1" dirty="0">
                <a:latin typeface="+mn-lt"/>
              </a:rPr>
              <a:t>скорость течения времени</a:t>
            </a:r>
            <a:r>
              <a:rPr lang="ru-RU" sz="1600" dirty="0">
                <a:latin typeface="+mn-lt"/>
              </a:rPr>
              <a:t> -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f(t)</a:t>
            </a:r>
            <a:r>
              <a:rPr lang="en-US" sz="1600" dirty="0">
                <a:latin typeface="+mn-lt"/>
              </a:rPr>
              <a:t>, </a:t>
            </a:r>
            <a:r>
              <a:rPr lang="ru-RU" sz="1600" dirty="0">
                <a:latin typeface="+mn-lt"/>
              </a:rPr>
              <a:t>где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latin typeface="+mn-lt"/>
              </a:rPr>
              <a:t> – </a:t>
            </a:r>
            <a:r>
              <a:rPr lang="ru-RU" sz="1600" dirty="0">
                <a:latin typeface="+mn-lt"/>
              </a:rPr>
              <a:t>значение для линейного течения времени: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для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LinearInterpolator</a:t>
            </a:r>
            <a:r>
              <a:rPr lang="en-US" sz="1600" dirty="0">
                <a:latin typeface="+mn-lt"/>
              </a:rPr>
              <a:t>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f(t) = 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для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AccelerateInterpolator</a:t>
            </a:r>
            <a:r>
              <a:rPr lang="en-US" sz="1600" dirty="0">
                <a:latin typeface="+mn-lt"/>
              </a:rPr>
              <a:t>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f(t) = t^2</a:t>
            </a:r>
            <a:r>
              <a:rPr lang="en-US" sz="1600" dirty="0">
                <a:latin typeface="+mn-lt"/>
              </a:rPr>
              <a:t> → </a:t>
            </a:r>
            <a:br>
              <a:rPr lang="en-US" sz="1600" dirty="0">
                <a:latin typeface="+mn-lt"/>
              </a:rPr>
            </a:br>
            <a:r>
              <a:rPr lang="ru-RU" sz="1600" dirty="0">
                <a:latin typeface="+mn-lt"/>
              </a:rPr>
              <a:t>в момент времени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ru-RU" sz="1600" dirty="0">
                <a:latin typeface="+mn-lt"/>
              </a:rPr>
              <a:t> нужно посчитать значение для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t=0.25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ru-RU" sz="1600" dirty="0">
                <a:latin typeface="+mn-lt"/>
              </a:rPr>
              <a:t>Значение считается с помощью 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TypeEvaluator</a:t>
            </a:r>
            <a:r>
              <a:rPr lang="en-US" sz="1600" dirty="0">
                <a:latin typeface="+mn-lt"/>
              </a:rPr>
              <a:t> - </a:t>
            </a:r>
            <a:r>
              <a:rPr lang="ru-RU" sz="1600" dirty="0">
                <a:latin typeface="+mn-lt"/>
              </a:rPr>
              <a:t>вычисляет значение для указанного момента времени.</a:t>
            </a:r>
            <a:br>
              <a:rPr lang="ru-RU" sz="1600" dirty="0">
                <a:latin typeface="+mn-lt"/>
              </a:rPr>
            </a:br>
            <a:r>
              <a:rPr lang="ru-RU" sz="1600" dirty="0">
                <a:latin typeface="+mn-lt"/>
              </a:rPr>
              <a:t>Например, для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ValueAnimator.ofInt</a:t>
            </a:r>
            <a:r>
              <a:rPr lang="ru-RU" sz="1600" dirty="0">
                <a:latin typeface="+mn-lt"/>
              </a:rPr>
              <a:t> будет </a:t>
            </a: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x2 – x1) * t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Picture 1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50074D9-E71B-4F47-776B-7B38BBF4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8" y="1371362"/>
            <a:ext cx="8422198" cy="20576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3E1A3F-725A-2204-7947-426D7FDDF4D8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3265569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Интерполяторы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A223AA41-0EAA-4524-6890-20232A74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33" y="1553561"/>
            <a:ext cx="2453918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D5DB9857-E1EB-53D2-83A6-96F0AF17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98" y="1553561"/>
            <a:ext cx="2453917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D78A5EC4-DFAA-F690-BA61-83CB176F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72" y="1553561"/>
            <a:ext cx="2453918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47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ObjectAnimator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FE881-6B33-4241-858F-723B2B97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04" y="1673813"/>
            <a:ext cx="9411969" cy="938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BCAA1-43DE-BDA3-B232-E254C0B1C2A2}"/>
              </a:ext>
            </a:extLst>
          </p:cNvPr>
          <p:cNvSpPr txBox="1"/>
          <p:nvPr/>
        </p:nvSpPr>
        <p:spPr>
          <a:xfrm>
            <a:off x="677334" y="3860748"/>
            <a:ext cx="79673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меньше кода для наиболее распространённых случаев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изменяемое свойство можно указать через константу или строковое название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если задавать свойство через строку, то с помощью рефлексии будет искать </a:t>
            </a:r>
            <a:r>
              <a:rPr lang="en-US" sz="1800" dirty="0"/>
              <a:t>get/set </a:t>
            </a:r>
            <a:r>
              <a:rPr lang="ru-RU" sz="1800" dirty="0"/>
              <a:t>методы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RU" sz="1800" dirty="0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807202B8-591B-27FD-A9FD-6BA03A021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370" y="3643546"/>
            <a:ext cx="1803575" cy="2499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CB3F62-BB8E-4A8D-8A00-4737720FF0D9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325879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06;p49">
            <a:extLst>
              <a:ext uri="{FF2B5EF4-FFF2-40B4-BE49-F238E27FC236}">
                <a16:creationId xmlns:a16="http://schemas.microsoft.com/office/drawing/2014/main" id="{3C6DD318-F5DB-CFE7-F0F3-7AC6B62CA986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4670" r="23014" b="9240"/>
          <a:stretch/>
        </p:blipFill>
        <p:spPr>
          <a:xfrm>
            <a:off x="6096000" y="0"/>
            <a:ext cx="64649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Custom</a:t>
            </a:r>
            <a:r>
              <a:rPr lang="ru-RU" dirty="0"/>
              <a:t> </a:t>
            </a:r>
            <a:r>
              <a:rPr lang="en-US" dirty="0"/>
              <a:t>view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B2368-C1A1-6A77-A88A-9B0C27CD0999}"/>
              </a:ext>
            </a:extLst>
          </p:cNvPr>
          <p:cNvSpPr txBox="1"/>
          <p:nvPr/>
        </p:nvSpPr>
        <p:spPr>
          <a:xfrm>
            <a:off x="677334" y="2619582"/>
            <a:ext cx="5143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Когда нужны?</a:t>
            </a:r>
          </a:p>
          <a:p>
            <a:endParaRPr lang="ru-RU" sz="1600" dirty="0"/>
          </a:p>
          <a:p>
            <a:r>
              <a:rPr lang="ru-RU" sz="1600" dirty="0"/>
              <a:t>Когда не хватает возможностей стандартных компонентов </a:t>
            </a:r>
            <a:r>
              <a:rPr lang="en-US" sz="1600" dirty="0"/>
              <a:t>Android</a:t>
            </a:r>
            <a:r>
              <a:rPr lang="ru-RU" sz="1600" dirty="0"/>
              <a:t>:</a:t>
            </a:r>
          </a:p>
          <a:p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специфичная вёрстка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особая обработка нажатий</a:t>
            </a:r>
            <a:endParaRPr lang="en-RU" sz="16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4F993C2-F0C6-A808-8B1B-7782D9AF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34" y="378925"/>
            <a:ext cx="2713286" cy="4507070"/>
          </a:xfrm>
          <a:prstGeom prst="rect">
            <a:avLst/>
          </a:prstGeom>
        </p:spPr>
      </p:pic>
      <p:pic>
        <p:nvPicPr>
          <p:cNvPr id="7" name="Picture 6" descr="A screenshot of a music sound wave&#10;&#10;Description automatically generated">
            <a:extLst>
              <a:ext uri="{FF2B5EF4-FFF2-40B4-BE49-F238E27FC236}">
                <a16:creationId xmlns:a16="http://schemas.microsoft.com/office/drawing/2014/main" id="{39A4FF06-F040-FDE7-D057-503920CC7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0" t="8839" r="1630" b="7032"/>
          <a:stretch/>
        </p:blipFill>
        <p:spPr>
          <a:xfrm>
            <a:off x="6514471" y="5057206"/>
            <a:ext cx="5532685" cy="1346011"/>
          </a:xfrm>
          <a:prstGeom prst="rect">
            <a:avLst/>
          </a:prstGeom>
        </p:spPr>
      </p:pic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0D1BDB87-FE24-3618-7573-67C2725C0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030" y="314532"/>
            <a:ext cx="2819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ViewPropertyAnimator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B3F62-BB8E-4A8D-8A00-4737720FF0D9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CF7B1-98BA-BBD9-44F4-3E9B6D9E8DE3}"/>
              </a:ext>
            </a:extLst>
          </p:cNvPr>
          <p:cNvSpPr txBox="1"/>
          <p:nvPr/>
        </p:nvSpPr>
        <p:spPr>
          <a:xfrm>
            <a:off x="1183217" y="4333654"/>
            <a:ext cx="6651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удобнее делать несколько анимаций на одну </a:t>
            </a:r>
            <a:r>
              <a:rPr lang="en-US" sz="2000" dirty="0"/>
              <a:t>view</a:t>
            </a:r>
            <a:endParaRPr lang="ru-RU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только стандартные свойства</a:t>
            </a:r>
            <a:endParaRPr lang="en-US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после запуска нельзя повлиять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FDE11-9D24-194F-3103-BAC2789A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17" y="1993251"/>
            <a:ext cx="7637537" cy="16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27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Советы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55E73-3CA0-34BF-0B0D-65CD47156C84}"/>
              </a:ext>
            </a:extLst>
          </p:cNvPr>
          <p:cNvSpPr txBox="1"/>
          <p:nvPr/>
        </p:nvSpPr>
        <p:spPr>
          <a:xfrm>
            <a:off x="677334" y="1997839"/>
            <a:ext cx="1023549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chemeClr val="bg2"/>
                </a:solidFill>
              </a:rPr>
              <a:t>Что использовать?</a:t>
            </a:r>
            <a:endParaRPr lang="en-US" sz="1800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ViewPropertyAnimator</a:t>
            </a:r>
            <a:r>
              <a:rPr lang="en-US" sz="1800" dirty="0"/>
              <a:t> – </a:t>
            </a:r>
            <a:r>
              <a:rPr lang="ru-RU" sz="1800" dirty="0"/>
              <a:t>если простой общий случай</a:t>
            </a:r>
          </a:p>
          <a:p>
            <a:pPr>
              <a:spcBef>
                <a:spcPts val="600"/>
              </a:spcBef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ObjectAnimator</a:t>
            </a:r>
            <a:r>
              <a:rPr lang="en-US" sz="1800" dirty="0"/>
              <a:t> – </a:t>
            </a:r>
            <a:r>
              <a:rPr lang="ru-RU" sz="1800" dirty="0"/>
              <a:t>основной кандидат, если для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ViewPropertyAnimator</a:t>
            </a:r>
            <a:r>
              <a:rPr lang="ru-RU" sz="1800" dirty="0"/>
              <a:t> нет нужных методов</a:t>
            </a:r>
          </a:p>
          <a:p>
            <a:pPr>
              <a:spcBef>
                <a:spcPts val="600"/>
              </a:spcBef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ValueAnimator</a:t>
            </a:r>
            <a:r>
              <a:rPr lang="en-US" sz="1800" dirty="0"/>
              <a:t> –</a:t>
            </a:r>
            <a:r>
              <a:rPr lang="ru-RU" sz="1800" dirty="0"/>
              <a:t> нужна кастомизация, не доступная через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ObjectAnimator</a:t>
            </a:r>
            <a:endParaRPr lang="en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156A5-268B-D72D-D309-63A5DEF6C2E1}"/>
              </a:ext>
            </a:extLst>
          </p:cNvPr>
          <p:cNvSpPr txBox="1"/>
          <p:nvPr/>
        </p:nvSpPr>
        <p:spPr>
          <a:xfrm>
            <a:off x="677334" y="4140925"/>
            <a:ext cx="565090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800" dirty="0"/>
              <a:t>Стоит </a:t>
            </a:r>
            <a:r>
              <a:rPr lang="ru-RU" sz="1800" dirty="0">
                <a:solidFill>
                  <a:schemeClr val="accent3"/>
                </a:solidFill>
              </a:rPr>
              <a:t>прекращать</a:t>
            </a:r>
            <a:r>
              <a:rPr lang="ru-RU" sz="1800" dirty="0"/>
              <a:t> анимации при закрытии экрана:</a:t>
            </a: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Activity.onStop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Fragment.onStop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View.onDetachFromWindow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263813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LayoutTransition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B3F62-BB8E-4A8D-8A00-4737720FF0D9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02B22-6126-7BD8-9F0D-357FA542D2B4}"/>
              </a:ext>
            </a:extLst>
          </p:cNvPr>
          <p:cNvSpPr txBox="1"/>
          <p:nvPr/>
        </p:nvSpPr>
        <p:spPr>
          <a:xfrm>
            <a:off x="677334" y="1988820"/>
            <a:ext cx="10131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анимирует базовые изменения внутри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ViewGroup</a:t>
            </a:r>
            <a:r>
              <a:rPr lang="en-US" sz="2400" dirty="0"/>
              <a:t>:</a:t>
            </a:r>
          </a:p>
          <a:p>
            <a:pPr marL="985838" indent="-342900">
              <a:buFont typeface="Wingdings" pitchFamily="2" charset="2"/>
              <a:buChar char="ü"/>
            </a:pPr>
            <a:r>
              <a:rPr lang="ru-RU" sz="2400" dirty="0"/>
              <a:t>добавление элемента</a:t>
            </a:r>
          </a:p>
          <a:p>
            <a:pPr marL="985838" indent="-342900">
              <a:buFont typeface="Wingdings" pitchFamily="2" charset="2"/>
              <a:buChar char="ü"/>
            </a:pPr>
            <a:r>
              <a:rPr lang="ru-RU" sz="2400" dirty="0"/>
              <a:t>удаление элемента</a:t>
            </a:r>
          </a:p>
          <a:p>
            <a:pPr marL="985838" indent="-342900">
              <a:buFont typeface="Wingdings" pitchFamily="2" charset="2"/>
              <a:buChar char="ü"/>
            </a:pPr>
            <a:r>
              <a:rPr lang="ru-RU" sz="2400" dirty="0"/>
              <a:t>изменение размеров</a:t>
            </a:r>
            <a:endParaRPr lang="en-US" sz="2400" dirty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работает на основе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ValueAnimator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включается через </a:t>
            </a:r>
            <a:r>
              <a:rPr lang="en-GB" sz="2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android:animateLayoutChanges</a:t>
            </a:r>
            <a:r>
              <a:rPr lang="en-GB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=“true”</a:t>
            </a:r>
            <a:r>
              <a:rPr lang="ru-RU" sz="240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j-lt"/>
              </a:rPr>
              <a:t>или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root.setLayoutTransition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LayoutTransition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51190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6;p49">
            <a:extLst>
              <a:ext uri="{FF2B5EF4-FFF2-40B4-BE49-F238E27FC236}">
                <a16:creationId xmlns:a16="http://schemas.microsoft.com/office/drawing/2014/main" id="{E12D5A43-F0DC-AC3F-5EE4-9DD894947804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4670" r="23014" b="9240"/>
          <a:stretch/>
        </p:blipFill>
        <p:spPr>
          <a:xfrm>
            <a:off x="6890657" y="-2358"/>
            <a:ext cx="67316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Transition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E73A4-EF7B-69FD-1C7C-6A369819205C}"/>
              </a:ext>
            </a:extLst>
          </p:cNvPr>
          <p:cNvSpPr txBox="1"/>
          <p:nvPr/>
        </p:nvSpPr>
        <p:spPr>
          <a:xfrm>
            <a:off x="677334" y="4370602"/>
            <a:ext cx="60663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более гибкий способ настройки анимаций изменений в контейнере (и самого контейнера)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вводит понятие </a:t>
            </a:r>
            <a:r>
              <a:rPr lang="ru-RU" sz="1800" dirty="0">
                <a:solidFill>
                  <a:schemeClr val="accent1"/>
                </a:solidFill>
              </a:rPr>
              <a:t>сцен</a:t>
            </a:r>
            <a:r>
              <a:rPr lang="ru-RU" sz="1800" dirty="0"/>
              <a:t> (</a:t>
            </a:r>
            <a:r>
              <a:rPr lang="en-US" sz="1800" dirty="0"/>
              <a:t>Scene) </a:t>
            </a:r>
            <a:r>
              <a:rPr lang="ru-RU" sz="1800" dirty="0"/>
              <a:t>и </a:t>
            </a:r>
            <a:r>
              <a:rPr lang="ru-RU" sz="1800" dirty="0">
                <a:solidFill>
                  <a:schemeClr val="accent1"/>
                </a:solidFill>
              </a:rPr>
              <a:t>переходов</a:t>
            </a:r>
            <a:r>
              <a:rPr lang="ru-RU" sz="1800" dirty="0"/>
              <a:t> (</a:t>
            </a:r>
            <a:r>
              <a:rPr lang="en-US" sz="1800" dirty="0"/>
              <a:t>Transition</a:t>
            </a:r>
            <a:r>
              <a:rPr lang="ru-RU" sz="1800" dirty="0"/>
              <a:t>)</a:t>
            </a:r>
            <a:endParaRPr lang="en-RU" sz="1800" dirty="0"/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AE3882F-2EB9-D380-60CA-67EF087F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030899"/>
            <a:ext cx="6066366" cy="1242374"/>
          </a:xfrm>
          <a:prstGeom prst="rect">
            <a:avLst/>
          </a:prstGeom>
        </p:spPr>
      </p:pic>
      <p:pic>
        <p:nvPicPr>
          <p:cNvPr id="14" name="Picture 13" descr="A green rectangular grid with white squares&#10;&#10;Description automatically generated with medium confidence">
            <a:extLst>
              <a:ext uri="{FF2B5EF4-FFF2-40B4-BE49-F238E27FC236}">
                <a16:creationId xmlns:a16="http://schemas.microsoft.com/office/drawing/2014/main" id="{A156F947-F264-59D5-BBD2-EDC1B0660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84" y="2114138"/>
            <a:ext cx="4322832" cy="2629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6F675-EAF7-BA21-36D7-4F18FA9664C0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3377615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Window Transition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02DEE-5121-93C2-3498-BE56BDE8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78" y="571500"/>
            <a:ext cx="3394630" cy="5594350"/>
          </a:xfrm>
          <a:prstGeom prst="rect">
            <a:avLst/>
          </a:prstGeom>
        </p:spPr>
      </p:pic>
      <p:pic>
        <p:nvPicPr>
          <p:cNvPr id="6" name="Picture 5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162D2B92-540A-6096-B97F-407B82DD6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1"/>
          <a:stretch/>
        </p:blipFill>
        <p:spPr>
          <a:xfrm>
            <a:off x="677334" y="3014484"/>
            <a:ext cx="6119385" cy="315136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DF338-6AFE-EE79-E7B3-4C88137F7368}"/>
              </a:ext>
            </a:extLst>
          </p:cNvPr>
          <p:cNvSpPr txBox="1"/>
          <p:nvPr/>
        </p:nvSpPr>
        <p:spPr>
          <a:xfrm>
            <a:off x="677334" y="1990771"/>
            <a:ext cx="547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Переходы между экранами (</a:t>
            </a:r>
            <a:r>
              <a:rPr lang="en-US" sz="1800" dirty="0"/>
              <a:t>Activity, Fragment)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2550695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34;p52">
            <a:extLst>
              <a:ext uri="{FF2B5EF4-FFF2-40B4-BE49-F238E27FC236}">
                <a16:creationId xmlns:a16="http://schemas.microsoft.com/office/drawing/2014/main" id="{AFB9C32B-EED0-7C90-F00A-29F5A68F12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36" t="19136" r="19877" b="18972"/>
          <a:stretch/>
        </p:blipFill>
        <p:spPr>
          <a:xfrm>
            <a:off x="7598228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Motion 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DE0A9-AAF2-D1FA-5DBE-832DBD20AAE6}"/>
              </a:ext>
            </a:extLst>
          </p:cNvPr>
          <p:cNvSpPr txBox="1"/>
          <p:nvPr/>
        </p:nvSpPr>
        <p:spPr>
          <a:xfrm>
            <a:off x="677334" y="1486829"/>
            <a:ext cx="7499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анимации со сложными зависимостями между </a:t>
            </a:r>
            <a:r>
              <a:rPr lang="en-US" sz="1800" dirty="0"/>
              <a:t>view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задаются сцены – состояния до и после анимации</a:t>
            </a:r>
            <a:r>
              <a:rPr lang="en-US" sz="1800" dirty="0"/>
              <a:t> 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в студии есть графический конструктор, </a:t>
            </a:r>
            <a:r>
              <a:rPr lang="en-US" sz="1800" dirty="0"/>
              <a:t>xml </a:t>
            </a:r>
            <a:r>
              <a:rPr lang="ru-RU" sz="1800" dirty="0"/>
              <a:t>генерируется автоматически</a:t>
            </a:r>
            <a:endParaRPr lang="en-RU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CD0B5A-112A-D68B-31FD-FDF15183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195" y="3369020"/>
            <a:ext cx="2467142" cy="3009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purple and white rectangle&#10;&#10;Description automatically generated">
            <a:extLst>
              <a:ext uri="{FF2B5EF4-FFF2-40B4-BE49-F238E27FC236}">
                <a16:creationId xmlns:a16="http://schemas.microsoft.com/office/drawing/2014/main" id="{21008F57-EA12-81FB-84D4-CFE8675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052" y="479349"/>
            <a:ext cx="2941614" cy="589930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77973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28347" y="545191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Motion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0A1E7-CEF7-0DE7-48A5-E0A5C73339B0}"/>
              </a:ext>
            </a:extLst>
          </p:cNvPr>
          <p:cNvSpPr txBox="1"/>
          <p:nvPr/>
        </p:nvSpPr>
        <p:spPr>
          <a:xfrm>
            <a:off x="3081642" y="6005032"/>
            <a:ext cx="6845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>
                <a:hlinkClick r:id="rId3"/>
              </a:rPr>
              <a:t>🎥 </a:t>
            </a:r>
            <a:r>
              <a:rPr lang="en-US" dirty="0">
                <a:hlinkClick r:id="rId3"/>
              </a:rPr>
              <a:t>MAD Skills MotionLayout</a:t>
            </a:r>
            <a:r>
              <a:rPr lang="en-US" dirty="0"/>
              <a:t> 		</a:t>
            </a:r>
            <a:r>
              <a:rPr lang="ru-RU" dirty="0"/>
              <a:t>🎥 </a:t>
            </a:r>
            <a:r>
              <a:rPr lang="ru-RU" dirty="0">
                <a:hlinkClick r:id="rId4"/>
              </a:rPr>
              <a:t>Пример </a:t>
            </a:r>
            <a:r>
              <a:rPr lang="en-RU" dirty="0">
                <a:hlinkClick r:id="rId4"/>
              </a:rPr>
              <a:t>MotionLayout </a:t>
            </a:r>
            <a:r>
              <a:rPr lang="ru-RU" dirty="0">
                <a:hlinkClick r:id="rId4"/>
              </a:rPr>
              <a:t>в </a:t>
            </a:r>
            <a:r>
              <a:rPr lang="en-US" dirty="0">
                <a:hlinkClick r:id="rId4"/>
              </a:rPr>
              <a:t>Compose</a:t>
            </a:r>
            <a:endParaRPr lang="en-RU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371F77-DBA9-F079-5055-662AD1E2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635" y="1441536"/>
            <a:ext cx="9312729" cy="41709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5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199;p74">
            <a:extLst>
              <a:ext uri="{FF2B5EF4-FFF2-40B4-BE49-F238E27FC236}">
                <a16:creationId xmlns:a16="http://schemas.microsoft.com/office/drawing/2014/main" id="{4BD403CC-79C6-4F53-ECAB-402A045034A3}"/>
              </a:ext>
            </a:extLst>
          </p:cNvPr>
          <p:cNvPicPr preferRelativeResize="0"/>
          <p:nvPr/>
        </p:nvPicPr>
        <p:blipFill rotWithShape="1">
          <a:blip r:embed="rId3"/>
          <a:srcRect l="17952" t="11073" r="7504" b="15146"/>
          <a:stretch/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3" y="692150"/>
            <a:ext cx="9763031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DynamicAnimation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physics-based animations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C3811-7CE7-1529-0CB6-223A933EFC31}"/>
              </a:ext>
            </a:extLst>
          </p:cNvPr>
          <p:cNvSpPr txBox="1"/>
          <p:nvPr/>
        </p:nvSpPr>
        <p:spPr>
          <a:xfrm>
            <a:off x="677333" y="2625850"/>
            <a:ext cx="431921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Приближенные к движениям из реального мира.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FlingAnimation</a:t>
            </a:r>
            <a:r>
              <a:rPr lang="en-US" sz="2000" dirty="0"/>
              <a:t> – </a:t>
            </a:r>
            <a:r>
              <a:rPr lang="ru-RU" sz="2000" dirty="0"/>
              <a:t>продолжает движение по инерции, постепенно затухает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SpringAnimation</a:t>
            </a:r>
            <a:r>
              <a:rPr lang="ru-RU" sz="2000" dirty="0"/>
              <a:t> </a:t>
            </a:r>
            <a:r>
              <a:rPr lang="en-US" sz="2000" dirty="0"/>
              <a:t>– </a:t>
            </a:r>
            <a:r>
              <a:rPr lang="ru-RU" sz="2000" dirty="0"/>
              <a:t>пружинка</a:t>
            </a:r>
            <a:endParaRPr lang="en-US" sz="2000" dirty="0"/>
          </a:p>
        </p:txBody>
      </p:sp>
      <p:pic>
        <p:nvPicPr>
          <p:cNvPr id="3" name="fling.gif" descr="fling.gif">
            <a:extLst>
              <a:ext uri="{FF2B5EF4-FFF2-40B4-BE49-F238E27FC236}">
                <a16:creationId xmlns:a16="http://schemas.microsoft.com/office/drawing/2014/main" id="{29C3797F-5E8A-7F53-DDEB-55D91CDCC91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3124" r="15173"/>
          <a:stretch/>
        </p:blipFill>
        <p:spPr>
          <a:xfrm>
            <a:off x="9330806" y="1308445"/>
            <a:ext cx="2376776" cy="4419615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pic>
        <p:nvPicPr>
          <p:cNvPr id="4" name="spring.gif" descr="spring.gif">
            <a:extLst>
              <a:ext uri="{FF2B5EF4-FFF2-40B4-BE49-F238E27FC236}">
                <a16:creationId xmlns:a16="http://schemas.microsoft.com/office/drawing/2014/main" id="{CAC0F7E5-451D-61A1-574C-15048326FE2F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3689" r="12733"/>
          <a:stretch/>
        </p:blipFill>
        <p:spPr>
          <a:xfrm>
            <a:off x="6776358" y="1308446"/>
            <a:ext cx="2438910" cy="441961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5925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434;p52">
            <a:extLst>
              <a:ext uri="{FF2B5EF4-FFF2-40B4-BE49-F238E27FC236}">
                <a16:creationId xmlns:a16="http://schemas.microsoft.com/office/drawing/2014/main" id="{F7A8D420-A971-C5D2-82FD-417EF5CDDA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36" t="19136" r="19877" b="18972"/>
          <a:stretch/>
        </p:blipFill>
        <p:spPr>
          <a:xfrm>
            <a:off x="5708191" y="0"/>
            <a:ext cx="64838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Drawable animation</a:t>
            </a: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C13BC4EF-7529-B328-5C55-2A90FCE9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7290"/>
            <a:ext cx="5906029" cy="1249681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25D89890-6742-9425-AC81-5E91557DA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702" y="4244022"/>
            <a:ext cx="4919416" cy="1417639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1B531-E696-C10D-9417-1A4FE49931C5}"/>
              </a:ext>
            </a:extLst>
          </p:cNvPr>
          <p:cNvSpPr txBox="1"/>
          <p:nvPr/>
        </p:nvSpPr>
        <p:spPr>
          <a:xfrm>
            <a:off x="677334" y="3001360"/>
            <a:ext cx="485619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задаётся набор картинок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тяжеловесная – нужно хранить и считывать много ресурсов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380319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1;p53">
            <a:extLst>
              <a:ext uri="{FF2B5EF4-FFF2-40B4-BE49-F238E27FC236}">
                <a16:creationId xmlns:a16="http://schemas.microsoft.com/office/drawing/2014/main" id="{3CF40BF8-141C-2D0B-2232-604E15E40A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384" t="18409" r="36174" b="23952"/>
          <a:stretch/>
        </p:blipFill>
        <p:spPr>
          <a:xfrm>
            <a:off x="7663543" y="-51150"/>
            <a:ext cx="6096000" cy="69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Lottie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BC82EC0-12D0-088A-C7F9-4D0159FA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78" y="3428997"/>
            <a:ext cx="5396121" cy="190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C441C-EB10-665E-8CB0-8BA02D2B4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78" y="2228834"/>
            <a:ext cx="5396121" cy="426264"/>
          </a:xfrm>
          <a:prstGeom prst="rect">
            <a:avLst/>
          </a:prstGeom>
        </p:spPr>
      </p:pic>
      <p:pic>
        <p:nvPicPr>
          <p:cNvPr id="11" name="Picture 10" descr="A hand drawn on a jar&#10;&#10;Description automatically generated">
            <a:extLst>
              <a:ext uri="{FF2B5EF4-FFF2-40B4-BE49-F238E27FC236}">
                <a16:creationId xmlns:a16="http://schemas.microsoft.com/office/drawing/2014/main" id="{153C0D1D-A207-6C64-EF0B-637B02FB1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928" y="316258"/>
            <a:ext cx="2898738" cy="622547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30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CE06B9-4FDC-C19C-4562-DEB5DC2922C3}"/>
              </a:ext>
            </a:extLst>
          </p:cNvPr>
          <p:cNvGrpSpPr/>
          <p:nvPr/>
        </p:nvGrpSpPr>
        <p:grpSpPr>
          <a:xfrm>
            <a:off x="-1" y="1506828"/>
            <a:ext cx="11502765" cy="5351173"/>
            <a:chOff x="3021948" y="2898836"/>
            <a:chExt cx="7623293" cy="3373981"/>
          </a:xfrm>
        </p:grpSpPr>
        <p:pic>
          <p:nvPicPr>
            <p:cNvPr id="1026" name="Picture 2" descr="Быстрый и удобный сервис для создания мемов :) | Мемы, Китайская живопись,  Комиксы">
              <a:extLst>
                <a:ext uri="{FF2B5EF4-FFF2-40B4-BE49-F238E27FC236}">
                  <a16:creationId xmlns:a16="http://schemas.microsoft.com/office/drawing/2014/main" id="{20B78AAB-1B64-1729-B785-5C0A02F8E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" t="20354" r="51225" b="7724"/>
            <a:stretch/>
          </p:blipFill>
          <p:spPr bwMode="auto">
            <a:xfrm>
              <a:off x="3021948" y="3142445"/>
              <a:ext cx="3192198" cy="31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750EBC-8D9B-997B-7CD5-38CAAD74803E}"/>
                </a:ext>
              </a:extLst>
            </p:cNvPr>
            <p:cNvSpPr txBox="1"/>
            <p:nvPr/>
          </p:nvSpPr>
          <p:spPr>
            <a:xfrm>
              <a:off x="7195706" y="2898836"/>
              <a:ext cx="3449535" cy="145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3600" i="1" dirty="0">
                  <a:solidFill>
                    <a:schemeClr val="bg1"/>
                  </a:solidFill>
                  <a:latin typeface="Arial Narrow" panose="020B0604020202020204" pitchFamily="34" charset="0"/>
                  <a:ea typeface="SF Pro Text" pitchFamily="2" charset="0"/>
                  <a:cs typeface="Arial Narrow" panose="020B0604020202020204" pitchFamily="34" charset="0"/>
                </a:rPr>
                <a:t>Лучшая </a:t>
              </a:r>
              <a:r>
                <a:rPr lang="ru-RU" sz="3600" i="1" dirty="0" err="1">
                  <a:solidFill>
                    <a:schemeClr val="bg1"/>
                  </a:solidFill>
                  <a:latin typeface="Arial Narrow" panose="020B0604020202020204" pitchFamily="34" charset="0"/>
                  <a:ea typeface="SF Pro Text" pitchFamily="2" charset="0"/>
                  <a:cs typeface="Arial Narrow" panose="020B0604020202020204" pitchFamily="34" charset="0"/>
                </a:rPr>
                <a:t>кастомная</a:t>
              </a:r>
              <a:r>
                <a:rPr lang="ru-RU" sz="3600" i="1" dirty="0">
                  <a:solidFill>
                    <a:schemeClr val="bg1"/>
                  </a:solidFill>
                  <a:latin typeface="Arial Narrow" panose="020B0604020202020204" pitchFamily="34" charset="0"/>
                  <a:ea typeface="SF Pro Text" pitchFamily="2" charset="0"/>
                  <a:cs typeface="Arial Narrow" panose="020B0604020202020204" pitchFamily="34" charset="0"/>
                </a:rPr>
                <a:t> вью – та, которую не пришлось делать.</a:t>
              </a:r>
            </a:p>
            <a:p>
              <a:pPr algn="r"/>
              <a:endParaRPr lang="ru-RU" sz="3600" i="1" dirty="0">
                <a:solidFill>
                  <a:schemeClr val="bg1"/>
                </a:solidFill>
                <a:latin typeface="Arial Narrow" panose="020B0604020202020204" pitchFamily="34" charset="0"/>
                <a:ea typeface="SF Pro Text" pitchFamily="2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70A43B-76D3-5358-9275-56CCDB84FA09}"/>
              </a:ext>
            </a:extLst>
          </p:cNvPr>
          <p:cNvSpPr txBox="1"/>
          <p:nvPr/>
        </p:nvSpPr>
        <p:spPr>
          <a:xfrm>
            <a:off x="6297770" y="4827952"/>
            <a:ext cx="520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>
                <a:solidFill>
                  <a:schemeClr val="bg1"/>
                </a:solidFill>
                <a:latin typeface="Arial Narrow" panose="020B0604020202020204" pitchFamily="34" charset="0"/>
                <a:ea typeface="SF Pro Text" pitchFamily="2" charset="0"/>
                <a:cs typeface="Arial Narrow" panose="020B0604020202020204" pitchFamily="34" charset="0"/>
              </a:rPr>
              <a:t>Конфуций, 479 год до н.э.</a:t>
            </a:r>
          </a:p>
        </p:txBody>
      </p:sp>
    </p:spTree>
    <p:extLst>
      <p:ext uri="{BB962C8B-B14F-4D97-AF65-F5344CB8AC3E}">
        <p14:creationId xmlns:p14="http://schemas.microsoft.com/office/powerpoint/2010/main" val="2641217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06;p49">
            <a:extLst>
              <a:ext uri="{FF2B5EF4-FFF2-40B4-BE49-F238E27FC236}">
                <a16:creationId xmlns:a16="http://schemas.microsoft.com/office/drawing/2014/main" id="{A50D9F75-A833-2415-EC9B-E0E52C728CDD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4670" r="23014" b="9240"/>
          <a:stretch/>
        </p:blipFill>
        <p:spPr>
          <a:xfrm>
            <a:off x="6711043" y="0"/>
            <a:ext cx="6731670" cy="697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Что там в </a:t>
            </a:r>
            <a:r>
              <a:rPr lang="en-US" dirty="0"/>
              <a:t>Compose?</a:t>
            </a:r>
            <a:br>
              <a:rPr lang="ru-RU" dirty="0"/>
            </a:br>
            <a:r>
              <a:rPr lang="ru-RU" dirty="0"/>
              <a:t>Анимации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6C98E-E342-D871-FB4E-E0604DACC0BD}"/>
              </a:ext>
            </a:extLst>
          </p:cNvPr>
          <p:cNvSpPr txBox="1"/>
          <p:nvPr/>
        </p:nvSpPr>
        <p:spPr>
          <a:xfrm>
            <a:off x="671332" y="6146157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📄 Android Developer: </a:t>
            </a:r>
            <a:r>
              <a:rPr lang="en-US" dirty="0">
                <a:hlinkClick r:id="rId4"/>
              </a:rPr>
              <a:t>Animations in Compose</a:t>
            </a:r>
            <a:endParaRPr lang="en-RU" dirty="0"/>
          </a:p>
        </p:txBody>
      </p:sp>
      <p:pic>
        <p:nvPicPr>
          <p:cNvPr id="37890" name="Picture 2" descr="Flowchart describing the decision tree for choosing the appropriate animation&#10;API">
            <a:extLst>
              <a:ext uri="{FF2B5EF4-FFF2-40B4-BE49-F238E27FC236}">
                <a16:creationId xmlns:a16="http://schemas.microsoft.com/office/drawing/2014/main" id="{2183BCCD-682C-A185-0D04-9A091D245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4" y="1"/>
            <a:ext cx="4609300" cy="68580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41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8D8D8"/>
                </a:solidFill>
              </a:rPr>
              <a:t>Custom view</a:t>
            </a:r>
            <a:endParaRPr lang="ru-RU" sz="2000" dirty="0">
              <a:solidFill>
                <a:srgbClr val="D8D8D8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4747358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Анимации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Касания и жесты</a:t>
            </a:r>
            <a:endParaRPr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70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MotionEvent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5EE06-3F35-63EF-9D71-12F6A7ECCE73}"/>
              </a:ext>
            </a:extLst>
          </p:cNvPr>
          <p:cNvSpPr txBox="1"/>
          <p:nvPr/>
        </p:nvSpPr>
        <p:spPr>
          <a:xfrm>
            <a:off x="746975" y="1519707"/>
            <a:ext cx="59025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RU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MotionEvent</a:t>
            </a:r>
            <a:r>
              <a:rPr lang="en-RU" sz="1800" dirty="0"/>
              <a:t> – </a:t>
            </a:r>
            <a:r>
              <a:rPr lang="ru-RU" sz="1800" dirty="0"/>
              <a:t>событие касания экрана</a:t>
            </a:r>
            <a:endParaRPr lang="en-US" sz="1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для любых способов ввода:</a:t>
            </a:r>
            <a:r>
              <a:rPr lang="en-US" sz="1800" dirty="0"/>
              <a:t> </a:t>
            </a:r>
            <a:r>
              <a:rPr lang="ru-RU" sz="1800" dirty="0"/>
              <a:t>палец</a:t>
            </a:r>
            <a:r>
              <a:rPr lang="en-US" sz="1800" dirty="0"/>
              <a:t>, </a:t>
            </a:r>
            <a:r>
              <a:rPr lang="ru-RU" sz="1800" dirty="0"/>
              <a:t>стилус</a:t>
            </a:r>
            <a:r>
              <a:rPr lang="en-US" sz="1800" dirty="0"/>
              <a:t>, </a:t>
            </a:r>
            <a:r>
              <a:rPr lang="ru-RU" sz="1800" dirty="0"/>
              <a:t>мышка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сами объекты </a:t>
            </a:r>
            <a:r>
              <a:rPr lang="ru-RU" sz="1800" dirty="0" err="1"/>
              <a:t>переиспользуются</a:t>
            </a:r>
            <a:endParaRPr lang="en-RU" sz="1800" dirty="0"/>
          </a:p>
        </p:txBody>
      </p:sp>
      <p:pic>
        <p:nvPicPr>
          <p:cNvPr id="4" name="handle_event.jpg" descr="handle_event.jpg">
            <a:extLst>
              <a:ext uri="{FF2B5EF4-FFF2-40B4-BE49-F238E27FC236}">
                <a16:creationId xmlns:a16="http://schemas.microsoft.com/office/drawing/2014/main" id="{E0A59C59-E51F-CF47-228B-32F98BEF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74" y="2926940"/>
            <a:ext cx="6944851" cy="318992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0953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Касание</a:t>
            </a:r>
            <a:endParaRPr lang="en-US" dirty="0"/>
          </a:p>
        </p:txBody>
      </p:sp>
      <p:pic>
        <p:nvPicPr>
          <p:cNvPr id="2" name="motion_event.jpg" descr="motion_event.jpg">
            <a:extLst>
              <a:ext uri="{FF2B5EF4-FFF2-40B4-BE49-F238E27FC236}">
                <a16:creationId xmlns:a16="http://schemas.microsoft.com/office/drawing/2014/main" id="{A9FAE4C0-F690-9CF4-F768-FC77EB31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17" y="1512361"/>
            <a:ext cx="6849166" cy="3833278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051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152E5-18C7-B665-1A33-4B75CF19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Диспетчеризация</a:t>
            </a:r>
            <a:endParaRPr lang="en-RU" dirty="0"/>
          </a:p>
        </p:txBody>
      </p:sp>
      <p:pic>
        <p:nvPicPr>
          <p:cNvPr id="39938" name="Picture 2" descr="How are Android touch events delivered? - Stack Overflow">
            <a:extLst>
              <a:ext uri="{FF2B5EF4-FFF2-40B4-BE49-F238E27FC236}">
                <a16:creationId xmlns:a16="http://schemas.microsoft.com/office/drawing/2014/main" id="{C3CE2641-2FF0-9381-0E58-E35BD320B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45" y="308883"/>
            <a:ext cx="5165527" cy="624023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2C011-D96C-B1F7-8096-DCB65EEDBE4A}"/>
              </a:ext>
            </a:extLst>
          </p:cNvPr>
          <p:cNvSpPr txBox="1"/>
          <p:nvPr/>
        </p:nvSpPr>
        <p:spPr>
          <a:xfrm>
            <a:off x="677334" y="2344087"/>
            <a:ext cx="55035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RU" sz="2400" dirty="0"/>
              <a:t>1 </a:t>
            </a:r>
            <a:r>
              <a:rPr lang="ru-RU" sz="2400" dirty="0"/>
              <a:t>Этап -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onInterceptTouchEvent</a:t>
            </a:r>
            <a:r>
              <a:rPr lang="ru-RU" sz="2400" dirty="0"/>
              <a:t>: какая/какие </a:t>
            </a:r>
            <a:r>
              <a:rPr lang="en-US" sz="2400" dirty="0"/>
              <a:t>view</a:t>
            </a:r>
            <a:r>
              <a:rPr lang="ru-RU" sz="2400" dirty="0"/>
              <a:t> будут обрабатывать касание</a:t>
            </a:r>
          </a:p>
          <a:p>
            <a:pPr>
              <a:spcAft>
                <a:spcPts val="1800"/>
              </a:spcAft>
            </a:pPr>
            <a:r>
              <a:rPr lang="ru-RU" sz="2400" dirty="0"/>
              <a:t>2 Этап -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onTouch</a:t>
            </a:r>
            <a:r>
              <a:rPr lang="ru-RU" sz="2400" dirty="0"/>
              <a:t>:</a:t>
            </a:r>
            <a:br>
              <a:rPr lang="en-US" sz="2400" dirty="0"/>
            </a:br>
            <a:r>
              <a:rPr lang="ru-RU" sz="2400" dirty="0"/>
              <a:t>непосредственно обработка</a:t>
            </a:r>
            <a:r>
              <a:rPr lang="en-US" sz="2400" dirty="0"/>
              <a:t> </a:t>
            </a:r>
            <a:r>
              <a:rPr lang="ru-RU" sz="2400" dirty="0"/>
              <a:t>события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686209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152E5-18C7-B665-1A33-4B75CF19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4072"/>
            <a:ext cx="5165527" cy="644241"/>
          </a:xfrm>
        </p:spPr>
        <p:txBody>
          <a:bodyPr/>
          <a:lstStyle/>
          <a:p>
            <a:r>
              <a:rPr lang="ru-RU" dirty="0" err="1"/>
              <a:t>Мультитач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998A-55F3-DF5B-1FFC-3312AC598DAD}"/>
              </a:ext>
            </a:extLst>
          </p:cNvPr>
          <p:cNvSpPr txBox="1"/>
          <p:nvPr/>
        </p:nvSpPr>
        <p:spPr>
          <a:xfrm>
            <a:off x="677334" y="1106391"/>
            <a:ext cx="10765431" cy="309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 err="1">
                <a:solidFill>
                  <a:schemeClr val="accent1"/>
                </a:solidFill>
                <a:latin typeface="+mn-lt"/>
              </a:rPr>
              <a:t>Мультитач</a:t>
            </a:r>
            <a:r>
              <a:rPr lang="ru-RU" sz="1600" dirty="0">
                <a:latin typeface="+mn-lt"/>
              </a:rPr>
              <a:t> – касание одновременно несколькими пальцами.</a:t>
            </a:r>
          </a:p>
          <a:p>
            <a:pPr>
              <a:spcAft>
                <a:spcPts val="600"/>
              </a:spcAft>
            </a:pPr>
            <a:endParaRPr lang="ru-RU" sz="1600" dirty="0">
              <a:latin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ru-RU" sz="1600" dirty="0">
                <a:latin typeface="+mn-lt"/>
              </a:rPr>
              <a:t>Для </a:t>
            </a:r>
            <a:r>
              <a:rPr lang="en-GB" sz="1600" dirty="0">
                <a:latin typeface="+mn-lt"/>
              </a:rPr>
              <a:t>Multi </a:t>
            </a:r>
            <a:r>
              <a:rPr lang="ru-RU" sz="1600" dirty="0" err="1">
                <a:latin typeface="+mn-lt"/>
              </a:rPr>
              <a:t>тачей</a:t>
            </a:r>
            <a:r>
              <a:rPr lang="ru-RU" sz="1600" dirty="0">
                <a:latin typeface="+mn-lt"/>
              </a:rPr>
              <a:t> вводятся два новых события:</a:t>
            </a:r>
          </a:p>
          <a:p>
            <a:pPr marL="180473" indent="-180473">
              <a:lnSpc>
                <a:spcPct val="90000"/>
              </a:lnSpc>
              <a:spcAft>
                <a:spcPts val="600"/>
              </a:spcAft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POINTER_DOWN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600" dirty="0">
                <a:latin typeface="+mn-lt"/>
              </a:rPr>
              <a:t>- прикосновение пальцем</a:t>
            </a:r>
          </a:p>
          <a:p>
            <a:pPr marL="180473" indent="-180473">
              <a:lnSpc>
                <a:spcPct val="90000"/>
              </a:lnSpc>
              <a:spcAft>
                <a:spcPts val="600"/>
              </a:spcAft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POINTER_UP</a:t>
            </a:r>
            <a:r>
              <a:rPr lang="ru-RU" sz="1600" dirty="0">
                <a:latin typeface="+mn-lt"/>
              </a:rPr>
              <a:t> - поднятие пальца</a:t>
            </a:r>
          </a:p>
          <a:p>
            <a:pPr>
              <a:spcAft>
                <a:spcPts val="600"/>
              </a:spcAft>
            </a:pPr>
            <a:endParaRPr lang="ru-RU" sz="16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ru-RU" sz="1600" dirty="0">
                <a:latin typeface="+mn-lt"/>
              </a:rPr>
              <a:t>Каждому пальцу назначается два параметра: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ru-RU" sz="1600" dirty="0">
                <a:solidFill>
                  <a:schemeClr val="accent1"/>
                </a:solidFill>
                <a:latin typeface="+mn-lt"/>
              </a:rPr>
              <a:t>индекс</a:t>
            </a:r>
            <a:r>
              <a:rPr lang="ru-RU" sz="1600" dirty="0">
                <a:latin typeface="+mn-lt"/>
              </a:rPr>
              <a:t> – порядковый номер пальца – не привязан к пальцу, может меняться для пальца в течение одного касания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>
                <a:solidFill>
                  <a:schemeClr val="accent1"/>
                </a:solidFill>
                <a:latin typeface="+mn-lt"/>
              </a:rPr>
              <a:t>id</a:t>
            </a:r>
            <a:r>
              <a:rPr lang="en-US" sz="1600" dirty="0">
                <a:latin typeface="+mn-lt"/>
              </a:rPr>
              <a:t> – </a:t>
            </a:r>
            <a:r>
              <a:rPr lang="ru-RU" sz="1600" dirty="0">
                <a:latin typeface="+mn-lt"/>
              </a:rPr>
              <a:t>привязан к пальцу от начала и до конца касания</a:t>
            </a:r>
            <a:endParaRPr lang="en-RU" sz="1600" dirty="0">
              <a:latin typeface="+mn-lt"/>
            </a:endParaRPr>
          </a:p>
        </p:txBody>
      </p:sp>
      <p:pic>
        <p:nvPicPr>
          <p:cNvPr id="4" name="multi_1.jpg" descr="multi_1.jpg">
            <a:extLst>
              <a:ext uri="{FF2B5EF4-FFF2-40B4-BE49-F238E27FC236}">
                <a16:creationId xmlns:a16="http://schemas.microsoft.com/office/drawing/2014/main" id="{745DF069-CF78-EA73-8512-19DAE58F4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0" t="8039" r="8881" b="7992"/>
          <a:stretch/>
        </p:blipFill>
        <p:spPr>
          <a:xfrm>
            <a:off x="769787" y="4448134"/>
            <a:ext cx="1838241" cy="2035793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</p:spPr>
      </p:pic>
      <p:pic>
        <p:nvPicPr>
          <p:cNvPr id="6" name="multi_2.jpg" descr="multi_2.jpg">
            <a:extLst>
              <a:ext uri="{FF2B5EF4-FFF2-40B4-BE49-F238E27FC236}">
                <a16:creationId xmlns:a16="http://schemas.microsoft.com/office/drawing/2014/main" id="{7164EC94-25DA-2BA7-82C1-F62D979E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5" t="8758" r="8959" b="8562"/>
          <a:stretch/>
        </p:blipFill>
        <p:spPr>
          <a:xfrm>
            <a:off x="2985685" y="4448134"/>
            <a:ext cx="1843878" cy="2035793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</p:spPr>
      </p:pic>
      <p:pic>
        <p:nvPicPr>
          <p:cNvPr id="7" name="multi_3.jpg" descr="multi_3.jpg">
            <a:extLst>
              <a:ext uri="{FF2B5EF4-FFF2-40B4-BE49-F238E27FC236}">
                <a16:creationId xmlns:a16="http://schemas.microsoft.com/office/drawing/2014/main" id="{CFB2C234-59F3-7BA3-5E60-7AD80DD51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96" t="7150" r="9204" b="7938"/>
          <a:stretch/>
        </p:blipFill>
        <p:spPr>
          <a:xfrm>
            <a:off x="5194595" y="4451834"/>
            <a:ext cx="1802809" cy="2030926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</p:spPr>
      </p:pic>
      <p:pic>
        <p:nvPicPr>
          <p:cNvPr id="8" name="multi_4.jpg" descr="multi_4.jpg">
            <a:extLst>
              <a:ext uri="{FF2B5EF4-FFF2-40B4-BE49-F238E27FC236}">
                <a16:creationId xmlns:a16="http://schemas.microsoft.com/office/drawing/2014/main" id="{F126B895-0EF6-A84E-A11E-7DDF8FE0A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78" t="8549" r="9261" b="8564"/>
          <a:stretch/>
        </p:blipFill>
        <p:spPr>
          <a:xfrm>
            <a:off x="7428931" y="4448134"/>
            <a:ext cx="1777384" cy="2030925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</p:spPr>
      </p:pic>
      <p:pic>
        <p:nvPicPr>
          <p:cNvPr id="9" name="multi_5.jpg" descr="multi_5.jpg">
            <a:extLst>
              <a:ext uri="{FF2B5EF4-FFF2-40B4-BE49-F238E27FC236}">
                <a16:creationId xmlns:a16="http://schemas.microsoft.com/office/drawing/2014/main" id="{C7B4A194-A6FF-EDCE-7B23-03A0EDA0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6" t="8549" r="9111" b="8564"/>
          <a:stretch/>
        </p:blipFill>
        <p:spPr>
          <a:xfrm>
            <a:off x="9583971" y="4448134"/>
            <a:ext cx="1858794" cy="2030925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98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152E5-18C7-B665-1A33-4B75CF19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006801" cy="644241"/>
          </a:xfrm>
        </p:spPr>
        <p:txBody>
          <a:bodyPr/>
          <a:lstStyle/>
          <a:p>
            <a:r>
              <a:rPr lang="en-US" dirty="0" err="1"/>
              <a:t>VelocityTracker</a:t>
            </a:r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1E43A-1200-9388-D56F-D28D35F2F24E}"/>
              </a:ext>
            </a:extLst>
          </p:cNvPr>
          <p:cNvSpPr txBox="1"/>
          <p:nvPr/>
        </p:nvSpPr>
        <p:spPr>
          <a:xfrm>
            <a:off x="677335" y="1852318"/>
            <a:ext cx="91027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для отслеживания скорости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объект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VelocityTracker</a:t>
            </a:r>
            <a:r>
              <a:rPr lang="en-US" sz="2000" dirty="0"/>
              <a:t> </a:t>
            </a:r>
            <a:r>
              <a:rPr lang="ru-RU" sz="2000" dirty="0"/>
              <a:t>берётся из пула: </a:t>
            </a:r>
            <a:br>
              <a:rPr lang="ru-RU" sz="2000" dirty="0"/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VelocityTracker.obtain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VelocityTracker</a:t>
            </a:r>
            <a:r>
              <a:rPr lang="en-US" sz="2000" dirty="0"/>
              <a:t> </a:t>
            </a:r>
            <a:r>
              <a:rPr lang="ru-RU" sz="2000" dirty="0"/>
              <a:t>принимает на вход очередной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MotionEvent</a:t>
            </a:r>
            <a:r>
              <a:rPr lang="en-US" sz="2000" dirty="0"/>
              <a:t>: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vt.addMovement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motionEvent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можно вызвать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vt.computeCurrentVelocity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(VELOCITY_UNITS)</a:t>
            </a:r>
            <a:b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VELOCITY_UNITS </a:t>
            </a:r>
            <a:r>
              <a:rPr lang="en-US" sz="2000" dirty="0"/>
              <a:t>– </a:t>
            </a:r>
            <a:r>
              <a:rPr lang="ru-RU" sz="2000" dirty="0"/>
              <a:t>единица измерения – количество пикселей в секунду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после использования нужно очистить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vt.recycle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5BA9C-213E-A521-175B-12EC040D51E1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1793313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04114290-DC70-4954-E88D-D1AD69405355}"/>
              </a:ext>
            </a:extLst>
          </p:cNvPr>
          <p:cNvSpPr/>
          <p:nvPr/>
        </p:nvSpPr>
        <p:spPr>
          <a:xfrm>
            <a:off x="6493564" y="0"/>
            <a:ext cx="5698435" cy="6858000"/>
          </a:xfrm>
          <a:prstGeom prst="rect">
            <a:avLst/>
          </a:prstGeom>
          <a:solidFill>
            <a:srgbClr val="1F2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152E5-18C7-B665-1A33-4B75CF19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006801" cy="644241"/>
          </a:xfrm>
        </p:spPr>
        <p:txBody>
          <a:bodyPr/>
          <a:lstStyle/>
          <a:p>
            <a:r>
              <a:rPr lang="en-US" dirty="0" err="1"/>
              <a:t>GestureDetector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ACECA-FBF1-3813-7D00-DA6A0615539C}"/>
              </a:ext>
            </a:extLst>
          </p:cNvPr>
          <p:cNvSpPr txBox="1"/>
          <p:nvPr/>
        </p:nvSpPr>
        <p:spPr>
          <a:xfrm>
            <a:off x="677334" y="2028541"/>
            <a:ext cx="358303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onDown</a:t>
            </a:r>
          </a:p>
          <a:p>
            <a:pPr>
              <a:spcAft>
                <a:spcPts val="1200"/>
              </a:spcAft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onLongPress</a:t>
            </a:r>
          </a:p>
          <a:p>
            <a:pPr>
              <a:spcAft>
                <a:spcPts val="1200"/>
              </a:spcAft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onFling</a:t>
            </a:r>
          </a:p>
          <a:p>
            <a:pPr>
              <a:spcAft>
                <a:spcPts val="1200"/>
              </a:spcAft>
            </a:pPr>
            <a:r>
              <a:rPr lang="en-RU" sz="2400" dirty="0"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</a:p>
          <a:p>
            <a:pPr>
              <a:spcAft>
                <a:spcPts val="1200"/>
              </a:spcAft>
            </a:pP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onSingleTapConfirmed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E84C27-74E0-CB57-9034-CF7ADF61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58000"/>
            <a:ext cx="3874449" cy="63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6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199;p74">
            <a:extLst>
              <a:ext uri="{FF2B5EF4-FFF2-40B4-BE49-F238E27FC236}">
                <a16:creationId xmlns:a16="http://schemas.microsoft.com/office/drawing/2014/main" id="{CAABBC86-D37F-30F8-2B9B-2DDBA5A7752B}"/>
              </a:ext>
            </a:extLst>
          </p:cNvPr>
          <p:cNvPicPr preferRelativeResize="0"/>
          <p:nvPr/>
        </p:nvPicPr>
        <p:blipFill rotWithShape="1">
          <a:blip r:embed="rId2"/>
          <a:srcRect l="17952" t="11073" r="7504" b="15146"/>
          <a:stretch/>
        </p:blipFill>
        <p:spPr>
          <a:xfrm>
            <a:off x="6684132" y="0"/>
            <a:ext cx="609600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152E5-18C7-B665-1A33-4B75CF19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006801" cy="644241"/>
          </a:xfrm>
        </p:spPr>
        <p:txBody>
          <a:bodyPr/>
          <a:lstStyle/>
          <a:p>
            <a:r>
              <a:rPr lang="ru-RU" dirty="0"/>
              <a:t>Что там в </a:t>
            </a:r>
            <a:r>
              <a:rPr lang="en-US" dirty="0"/>
              <a:t>Compose? </a:t>
            </a:r>
            <a:r>
              <a:rPr lang="ru-RU" dirty="0"/>
              <a:t>Касания и жесты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8394D-56FA-98A9-1FCB-84C6D1485231}"/>
              </a:ext>
            </a:extLst>
          </p:cNvPr>
          <p:cNvSpPr txBox="1"/>
          <p:nvPr/>
        </p:nvSpPr>
        <p:spPr>
          <a:xfrm>
            <a:off x="677330" y="2278642"/>
            <a:ext cx="6006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RU" sz="1800" dirty="0">
                <a:solidFill>
                  <a:schemeClr val="accent1"/>
                </a:solidFill>
              </a:rPr>
              <a:t>Pointer</a:t>
            </a:r>
            <a:r>
              <a:rPr lang="en-RU" sz="1800" dirty="0"/>
              <a:t> – </a:t>
            </a:r>
            <a:r>
              <a:rPr lang="ru-RU" sz="1800" dirty="0"/>
              <a:t>обобщённое название нажатий: касание пальцем или стилусом, клик мышкой и т.д.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accent1"/>
                </a:solidFill>
              </a:rPr>
              <a:t>Gesture</a:t>
            </a:r>
            <a:r>
              <a:rPr lang="en-US" sz="1800" dirty="0"/>
              <a:t> – </a:t>
            </a:r>
            <a:r>
              <a:rPr lang="ru-RU" sz="1800" dirty="0"/>
              <a:t>поток событий </a:t>
            </a:r>
            <a:r>
              <a:rPr lang="en-US" sz="1800" dirty="0"/>
              <a:t>Press, (Move)*, Release</a:t>
            </a:r>
            <a:endParaRPr lang="en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A794C-D007-6C0B-1C07-0953C5DAD547}"/>
              </a:ext>
            </a:extLst>
          </p:cNvPr>
          <p:cNvSpPr txBox="1"/>
          <p:nvPr/>
        </p:nvSpPr>
        <p:spPr>
          <a:xfrm>
            <a:off x="677331" y="4040749"/>
            <a:ext cx="6006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dirty="0"/>
              <a:t>Модификатор </a:t>
            </a:r>
            <a:r>
              <a:rPr lang="en-RU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pointerInput</a:t>
            </a:r>
            <a:endParaRPr lang="ru-RU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может работать напрямую с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PointerEvent</a:t>
            </a:r>
            <a:r>
              <a:rPr lang="ru-RU" sz="1800" dirty="0"/>
              <a:t> – самая низкоуровневая обработка, для чего-то очень </a:t>
            </a:r>
            <a:r>
              <a:rPr lang="ru-RU" sz="1800" dirty="0" err="1"/>
              <a:t>кастомного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для большинства кейсов подойдут</a:t>
            </a:r>
            <a:r>
              <a:rPr lang="en-US" sz="1800" dirty="0"/>
              <a:t> </a:t>
            </a:r>
            <a:r>
              <a:rPr lang="ru-RU" sz="1800" dirty="0"/>
              <a:t>существующие детекторы и модификаторы жестов</a:t>
            </a:r>
          </a:p>
          <a:p>
            <a:pPr>
              <a:spcAft>
                <a:spcPts val="1200"/>
              </a:spcAft>
            </a:pPr>
            <a:endParaRPr lang="en-RU" sz="1800" dirty="0"/>
          </a:p>
        </p:txBody>
      </p:sp>
      <p:pic>
        <p:nvPicPr>
          <p:cNvPr id="20" name="Picture 19" descr="A diagram of a move&#10;&#10;Description automatically generated with medium confidence">
            <a:extLst>
              <a:ext uri="{FF2B5EF4-FFF2-40B4-BE49-F238E27FC236}">
                <a16:creationId xmlns:a16="http://schemas.microsoft.com/office/drawing/2014/main" id="{17FE4C47-25A1-81F1-61C9-2657C6E3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010" y="211920"/>
            <a:ext cx="3483501" cy="3927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B2B11AF-E25F-1C33-C5FE-72B20BC60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607" y="4538446"/>
            <a:ext cx="4308308" cy="199529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4036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34;p52">
            <a:extLst>
              <a:ext uri="{FF2B5EF4-FFF2-40B4-BE49-F238E27FC236}">
                <a16:creationId xmlns:a16="http://schemas.microsoft.com/office/drawing/2014/main" id="{A2CB753D-71E2-7C29-C966-E2886765E8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36" t="19136" r="19877" b="18972"/>
          <a:stretch/>
        </p:blipFill>
        <p:spPr>
          <a:xfrm>
            <a:off x="6241071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152E5-18C7-B665-1A33-4B75CF19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006801" cy="644241"/>
          </a:xfrm>
        </p:spPr>
        <p:txBody>
          <a:bodyPr/>
          <a:lstStyle/>
          <a:p>
            <a:r>
              <a:rPr lang="ru-RU" dirty="0"/>
              <a:t>Что там в </a:t>
            </a:r>
            <a:r>
              <a:rPr lang="en-US" dirty="0"/>
              <a:t>Compose? </a:t>
            </a:r>
            <a:r>
              <a:rPr lang="ru-RU" dirty="0"/>
              <a:t>Касания</a:t>
            </a:r>
            <a:r>
              <a:rPr lang="en-US" dirty="0"/>
              <a:t> </a:t>
            </a:r>
            <a:r>
              <a:rPr lang="ru-RU" dirty="0"/>
              <a:t>и жесты</a:t>
            </a:r>
            <a:endParaRPr lang="en-RU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B660995-DBF1-AF10-96F7-FA89343F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71" y="662384"/>
            <a:ext cx="4448795" cy="2473006"/>
          </a:xfrm>
          <a:prstGeom prst="rect">
            <a:avLst/>
          </a:prstGeom>
        </p:spPr>
      </p:pic>
      <p:pic>
        <p:nvPicPr>
          <p:cNvPr id="14" name="Picture 1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573E167-09FB-2D2A-6311-14EE1CB6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993349"/>
            <a:ext cx="4448794" cy="3329541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C337D4-7BE5-01CA-9233-C70D7DB70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47" b="7806"/>
          <a:stretch/>
        </p:blipFill>
        <p:spPr>
          <a:xfrm>
            <a:off x="7283886" y="3861774"/>
            <a:ext cx="4010369" cy="2184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76497-F4AC-0353-1187-45B62E59D7AC}"/>
              </a:ext>
            </a:extLst>
          </p:cNvPr>
          <p:cNvSpPr txBox="1"/>
          <p:nvPr/>
        </p:nvSpPr>
        <p:spPr>
          <a:xfrm>
            <a:off x="447444" y="6046580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📄 </a:t>
            </a:r>
            <a:r>
              <a:rPr lang="en-US" dirty="0"/>
              <a:t>Android Developers: </a:t>
            </a:r>
            <a:r>
              <a:rPr lang="en-US" dirty="0">
                <a:hlinkClick r:id="rId6"/>
              </a:rPr>
              <a:t>Understand gestures</a:t>
            </a:r>
            <a:endParaRPr lang="ru-RU" dirty="0"/>
          </a:p>
          <a:p>
            <a:r>
              <a:rPr lang="ru-RU" dirty="0">
                <a:hlinkClick r:id="rId7"/>
              </a:rPr>
              <a:t>🎥 </a:t>
            </a:r>
            <a:r>
              <a:rPr lang="en-US" dirty="0">
                <a:hlinkClick r:id="rId7"/>
              </a:rPr>
              <a:t>Gestures in Jetpack Compose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2563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Иерархия </a:t>
            </a:r>
            <a:r>
              <a:rPr lang="en-US" dirty="0"/>
              <a:t>View</a:t>
            </a:r>
            <a:endParaRPr dirty="0"/>
          </a:p>
        </p:txBody>
      </p:sp>
      <p:pic>
        <p:nvPicPr>
          <p:cNvPr id="4098" name="Picture 2" descr="Android Custom View Tutorial | Kodeco">
            <a:extLst>
              <a:ext uri="{FF2B5EF4-FFF2-40B4-BE49-F238E27FC236}">
                <a16:creationId xmlns:a16="http://schemas.microsoft.com/office/drawing/2014/main" id="{2B97F32E-D0A0-F448-8D62-A6278A4C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20" y="1762766"/>
            <a:ext cx="7533360" cy="38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22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99;p74">
            <a:extLst>
              <a:ext uri="{FF2B5EF4-FFF2-40B4-BE49-F238E27FC236}">
                <a16:creationId xmlns:a16="http://schemas.microsoft.com/office/drawing/2014/main" id="{226F491C-BE37-961F-30FF-A56F77F5BA96}"/>
              </a:ext>
            </a:extLst>
          </p:cNvPr>
          <p:cNvPicPr preferRelativeResize="0"/>
          <p:nvPr/>
        </p:nvPicPr>
        <p:blipFill rotWithShape="1">
          <a:blip r:embed="rId3"/>
          <a:srcRect l="17952" t="11073" r="7504" b="15146"/>
          <a:stretch/>
        </p:blipFill>
        <p:spPr>
          <a:xfrm>
            <a:off x="6555783" y="0"/>
            <a:ext cx="5636218" cy="6858000"/>
          </a:xfrm>
          <a:prstGeom prst="rect">
            <a:avLst/>
          </a:prstGeom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Жизненный цикл </a:t>
            </a:r>
            <a:r>
              <a:rPr lang="en-US" dirty="0"/>
              <a:t>View</a:t>
            </a:r>
            <a:endParaRPr dirty="0"/>
          </a:p>
        </p:txBody>
      </p:sp>
      <p:pic>
        <p:nvPicPr>
          <p:cNvPr id="6146" name="Picture 2" descr="lifecycle ">
            <a:extLst>
              <a:ext uri="{FF2B5EF4-FFF2-40B4-BE49-F238E27FC236}">
                <a16:creationId xmlns:a16="http://schemas.microsoft.com/office/drawing/2014/main" id="{B435C13E-3956-326E-9FEB-59B43C3FF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2" y="275312"/>
            <a:ext cx="3632796" cy="6416059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37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1. Constructor</a:t>
            </a:r>
            <a:endParaRPr dirty="0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F12EF89-C5FA-9EF6-4663-22A446EF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76" y="1550044"/>
            <a:ext cx="8489673" cy="375791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9075EE-A084-D3CB-AF93-FBF2E0E45628}"/>
              </a:ext>
            </a:extLst>
          </p:cNvPr>
          <p:cNvSpPr/>
          <p:nvPr/>
        </p:nvSpPr>
        <p:spPr>
          <a:xfrm>
            <a:off x="185624" y="2848690"/>
            <a:ext cx="2057400" cy="445771"/>
          </a:xfrm>
          <a:custGeom>
            <a:avLst/>
            <a:gdLst>
              <a:gd name="connsiteX0" fmla="*/ 0 w 2057400"/>
              <a:gd name="connsiteY0" fmla="*/ 74297 h 445771"/>
              <a:gd name="connsiteX1" fmla="*/ 74297 w 2057400"/>
              <a:gd name="connsiteY1" fmla="*/ 0 h 445771"/>
              <a:gd name="connsiteX2" fmla="*/ 570587 w 2057400"/>
              <a:gd name="connsiteY2" fmla="*/ 0 h 445771"/>
              <a:gd name="connsiteX3" fmla="*/ 1009612 w 2057400"/>
              <a:gd name="connsiteY3" fmla="*/ 0 h 445771"/>
              <a:gd name="connsiteX4" fmla="*/ 1524990 w 2057400"/>
              <a:gd name="connsiteY4" fmla="*/ 0 h 445771"/>
              <a:gd name="connsiteX5" fmla="*/ 1983103 w 2057400"/>
              <a:gd name="connsiteY5" fmla="*/ 0 h 445771"/>
              <a:gd name="connsiteX6" fmla="*/ 2057400 w 2057400"/>
              <a:gd name="connsiteY6" fmla="*/ 74297 h 445771"/>
              <a:gd name="connsiteX7" fmla="*/ 2057400 w 2057400"/>
              <a:gd name="connsiteY7" fmla="*/ 371474 h 445771"/>
              <a:gd name="connsiteX8" fmla="*/ 1983103 w 2057400"/>
              <a:gd name="connsiteY8" fmla="*/ 445771 h 445771"/>
              <a:gd name="connsiteX9" fmla="*/ 1467725 w 2057400"/>
              <a:gd name="connsiteY9" fmla="*/ 445771 h 445771"/>
              <a:gd name="connsiteX10" fmla="*/ 971436 w 2057400"/>
              <a:gd name="connsiteY10" fmla="*/ 445771 h 445771"/>
              <a:gd name="connsiteX11" fmla="*/ 532410 w 2057400"/>
              <a:gd name="connsiteY11" fmla="*/ 445771 h 445771"/>
              <a:gd name="connsiteX12" fmla="*/ 74297 w 2057400"/>
              <a:gd name="connsiteY12" fmla="*/ 445771 h 445771"/>
              <a:gd name="connsiteX13" fmla="*/ 0 w 2057400"/>
              <a:gd name="connsiteY13" fmla="*/ 371474 h 445771"/>
              <a:gd name="connsiteX14" fmla="*/ 0 w 2057400"/>
              <a:gd name="connsiteY14" fmla="*/ 74297 h 44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57400" h="445771" fill="none" extrusionOk="0">
                <a:moveTo>
                  <a:pt x="0" y="74297"/>
                </a:moveTo>
                <a:cubicBezTo>
                  <a:pt x="-4022" y="25065"/>
                  <a:pt x="34026" y="-10309"/>
                  <a:pt x="74297" y="0"/>
                </a:cubicBezTo>
                <a:cubicBezTo>
                  <a:pt x="242309" y="-19607"/>
                  <a:pt x="432810" y="39453"/>
                  <a:pt x="570587" y="0"/>
                </a:cubicBezTo>
                <a:cubicBezTo>
                  <a:pt x="708364" y="-39453"/>
                  <a:pt x="832251" y="20542"/>
                  <a:pt x="1009612" y="0"/>
                </a:cubicBezTo>
                <a:cubicBezTo>
                  <a:pt x="1186973" y="-20542"/>
                  <a:pt x="1405216" y="39843"/>
                  <a:pt x="1524990" y="0"/>
                </a:cubicBezTo>
                <a:cubicBezTo>
                  <a:pt x="1644764" y="-39843"/>
                  <a:pt x="1769500" y="22651"/>
                  <a:pt x="1983103" y="0"/>
                </a:cubicBezTo>
                <a:cubicBezTo>
                  <a:pt x="2028917" y="9466"/>
                  <a:pt x="2054287" y="34905"/>
                  <a:pt x="2057400" y="74297"/>
                </a:cubicBezTo>
                <a:cubicBezTo>
                  <a:pt x="2070937" y="188519"/>
                  <a:pt x="2053925" y="290204"/>
                  <a:pt x="2057400" y="371474"/>
                </a:cubicBezTo>
                <a:cubicBezTo>
                  <a:pt x="2058008" y="410637"/>
                  <a:pt x="2026511" y="448339"/>
                  <a:pt x="1983103" y="445771"/>
                </a:cubicBezTo>
                <a:cubicBezTo>
                  <a:pt x="1737378" y="507117"/>
                  <a:pt x="1570848" y="432362"/>
                  <a:pt x="1467725" y="445771"/>
                </a:cubicBezTo>
                <a:cubicBezTo>
                  <a:pt x="1364602" y="459180"/>
                  <a:pt x="1153720" y="445770"/>
                  <a:pt x="971436" y="445771"/>
                </a:cubicBezTo>
                <a:cubicBezTo>
                  <a:pt x="789152" y="445772"/>
                  <a:pt x="719282" y="419886"/>
                  <a:pt x="532410" y="445771"/>
                </a:cubicBezTo>
                <a:cubicBezTo>
                  <a:pt x="345538" y="471656"/>
                  <a:pt x="261743" y="424577"/>
                  <a:pt x="74297" y="445771"/>
                </a:cubicBezTo>
                <a:cubicBezTo>
                  <a:pt x="31261" y="447799"/>
                  <a:pt x="-1488" y="415692"/>
                  <a:pt x="0" y="371474"/>
                </a:cubicBezTo>
                <a:cubicBezTo>
                  <a:pt x="-28360" y="227207"/>
                  <a:pt x="25231" y="165591"/>
                  <a:pt x="0" y="74297"/>
                </a:cubicBezTo>
                <a:close/>
              </a:path>
              <a:path w="2057400" h="445771" stroke="0" extrusionOk="0">
                <a:moveTo>
                  <a:pt x="0" y="74297"/>
                </a:moveTo>
                <a:cubicBezTo>
                  <a:pt x="-4250" y="30642"/>
                  <a:pt x="25848" y="2783"/>
                  <a:pt x="74297" y="0"/>
                </a:cubicBezTo>
                <a:cubicBezTo>
                  <a:pt x="225160" y="-4909"/>
                  <a:pt x="419387" y="37148"/>
                  <a:pt x="589675" y="0"/>
                </a:cubicBezTo>
                <a:cubicBezTo>
                  <a:pt x="759963" y="-37148"/>
                  <a:pt x="862253" y="23856"/>
                  <a:pt x="1047788" y="0"/>
                </a:cubicBezTo>
                <a:cubicBezTo>
                  <a:pt x="1233323" y="-23856"/>
                  <a:pt x="1288725" y="31970"/>
                  <a:pt x="1486813" y="0"/>
                </a:cubicBezTo>
                <a:cubicBezTo>
                  <a:pt x="1684901" y="-31970"/>
                  <a:pt x="1745551" y="37935"/>
                  <a:pt x="1983103" y="0"/>
                </a:cubicBezTo>
                <a:cubicBezTo>
                  <a:pt x="2025189" y="-2168"/>
                  <a:pt x="2055765" y="33014"/>
                  <a:pt x="2057400" y="74297"/>
                </a:cubicBezTo>
                <a:cubicBezTo>
                  <a:pt x="2072847" y="191924"/>
                  <a:pt x="2049994" y="234703"/>
                  <a:pt x="2057400" y="371474"/>
                </a:cubicBezTo>
                <a:cubicBezTo>
                  <a:pt x="2054183" y="417828"/>
                  <a:pt x="2017743" y="438356"/>
                  <a:pt x="1983103" y="445771"/>
                </a:cubicBezTo>
                <a:cubicBezTo>
                  <a:pt x="1884750" y="479584"/>
                  <a:pt x="1738635" y="426677"/>
                  <a:pt x="1544078" y="445771"/>
                </a:cubicBezTo>
                <a:cubicBezTo>
                  <a:pt x="1349522" y="464865"/>
                  <a:pt x="1251742" y="431860"/>
                  <a:pt x="1066876" y="445771"/>
                </a:cubicBezTo>
                <a:cubicBezTo>
                  <a:pt x="882010" y="459682"/>
                  <a:pt x="819056" y="400091"/>
                  <a:pt x="608763" y="445771"/>
                </a:cubicBezTo>
                <a:cubicBezTo>
                  <a:pt x="398470" y="491451"/>
                  <a:pt x="256235" y="388079"/>
                  <a:pt x="74297" y="445771"/>
                </a:cubicBezTo>
                <a:cubicBezTo>
                  <a:pt x="37991" y="439903"/>
                  <a:pt x="-11318" y="408132"/>
                  <a:pt x="0" y="371474"/>
                </a:cubicBezTo>
                <a:cubicBezTo>
                  <a:pt x="-22277" y="255452"/>
                  <a:pt x="27186" y="199659"/>
                  <a:pt x="0" y="74297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100" dirty="0">
                <a:solidFill>
                  <a:schemeClr val="accent1"/>
                </a:solidFill>
              </a:rPr>
              <a:t>Обычно используется, когда добавляем через </a:t>
            </a:r>
            <a:r>
              <a:rPr lang="en-US" sz="1100" dirty="0">
                <a:solidFill>
                  <a:schemeClr val="accent1"/>
                </a:solidFill>
              </a:rPr>
              <a:t>xml</a:t>
            </a:r>
            <a:endParaRPr lang="en-RU" sz="1100" dirty="0">
              <a:solidFill>
                <a:schemeClr val="accent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24E28F7-1419-5D91-F9B3-C74F714BAA32}"/>
              </a:ext>
            </a:extLst>
          </p:cNvPr>
          <p:cNvSpPr/>
          <p:nvPr/>
        </p:nvSpPr>
        <p:spPr>
          <a:xfrm>
            <a:off x="496928" y="1664168"/>
            <a:ext cx="1711505" cy="445771"/>
          </a:xfrm>
          <a:custGeom>
            <a:avLst/>
            <a:gdLst>
              <a:gd name="connsiteX0" fmla="*/ 0 w 1711505"/>
              <a:gd name="connsiteY0" fmla="*/ 74297 h 445771"/>
              <a:gd name="connsiteX1" fmla="*/ 74297 w 1711505"/>
              <a:gd name="connsiteY1" fmla="*/ 0 h 445771"/>
              <a:gd name="connsiteX2" fmla="*/ 610896 w 1711505"/>
              <a:gd name="connsiteY2" fmla="*/ 0 h 445771"/>
              <a:gd name="connsiteX3" fmla="*/ 1131867 w 1711505"/>
              <a:gd name="connsiteY3" fmla="*/ 0 h 445771"/>
              <a:gd name="connsiteX4" fmla="*/ 1637208 w 1711505"/>
              <a:gd name="connsiteY4" fmla="*/ 0 h 445771"/>
              <a:gd name="connsiteX5" fmla="*/ 1711505 w 1711505"/>
              <a:gd name="connsiteY5" fmla="*/ 74297 h 445771"/>
              <a:gd name="connsiteX6" fmla="*/ 1711505 w 1711505"/>
              <a:gd name="connsiteY6" fmla="*/ 371474 h 445771"/>
              <a:gd name="connsiteX7" fmla="*/ 1637208 w 1711505"/>
              <a:gd name="connsiteY7" fmla="*/ 445771 h 445771"/>
              <a:gd name="connsiteX8" fmla="*/ 1100609 w 1711505"/>
              <a:gd name="connsiteY8" fmla="*/ 445771 h 445771"/>
              <a:gd name="connsiteX9" fmla="*/ 626526 w 1711505"/>
              <a:gd name="connsiteY9" fmla="*/ 445771 h 445771"/>
              <a:gd name="connsiteX10" fmla="*/ 74297 w 1711505"/>
              <a:gd name="connsiteY10" fmla="*/ 445771 h 445771"/>
              <a:gd name="connsiteX11" fmla="*/ 0 w 1711505"/>
              <a:gd name="connsiteY11" fmla="*/ 371474 h 445771"/>
              <a:gd name="connsiteX12" fmla="*/ 0 w 1711505"/>
              <a:gd name="connsiteY12" fmla="*/ 74297 h 44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1505" h="445771" fill="none" extrusionOk="0">
                <a:moveTo>
                  <a:pt x="0" y="74297"/>
                </a:moveTo>
                <a:cubicBezTo>
                  <a:pt x="-6411" y="34317"/>
                  <a:pt x="25758" y="-5179"/>
                  <a:pt x="74297" y="0"/>
                </a:cubicBezTo>
                <a:cubicBezTo>
                  <a:pt x="308383" y="-36045"/>
                  <a:pt x="374775" y="3510"/>
                  <a:pt x="610896" y="0"/>
                </a:cubicBezTo>
                <a:cubicBezTo>
                  <a:pt x="847017" y="-3510"/>
                  <a:pt x="1018405" y="52098"/>
                  <a:pt x="1131867" y="0"/>
                </a:cubicBezTo>
                <a:cubicBezTo>
                  <a:pt x="1245329" y="-52098"/>
                  <a:pt x="1421915" y="20470"/>
                  <a:pt x="1637208" y="0"/>
                </a:cubicBezTo>
                <a:cubicBezTo>
                  <a:pt x="1669451" y="362"/>
                  <a:pt x="1713661" y="29377"/>
                  <a:pt x="1711505" y="74297"/>
                </a:cubicBezTo>
                <a:cubicBezTo>
                  <a:pt x="1738895" y="209254"/>
                  <a:pt x="1695153" y="256625"/>
                  <a:pt x="1711505" y="371474"/>
                </a:cubicBezTo>
                <a:cubicBezTo>
                  <a:pt x="1716286" y="421973"/>
                  <a:pt x="1675128" y="447412"/>
                  <a:pt x="1637208" y="445771"/>
                </a:cubicBezTo>
                <a:cubicBezTo>
                  <a:pt x="1384570" y="460687"/>
                  <a:pt x="1343217" y="405731"/>
                  <a:pt x="1100609" y="445771"/>
                </a:cubicBezTo>
                <a:cubicBezTo>
                  <a:pt x="858001" y="485811"/>
                  <a:pt x="754315" y="422583"/>
                  <a:pt x="626526" y="445771"/>
                </a:cubicBezTo>
                <a:cubicBezTo>
                  <a:pt x="498737" y="468959"/>
                  <a:pt x="239716" y="429564"/>
                  <a:pt x="74297" y="445771"/>
                </a:cubicBezTo>
                <a:cubicBezTo>
                  <a:pt x="38536" y="447616"/>
                  <a:pt x="3209" y="423315"/>
                  <a:pt x="0" y="371474"/>
                </a:cubicBezTo>
                <a:cubicBezTo>
                  <a:pt x="-35631" y="233495"/>
                  <a:pt x="35599" y="207297"/>
                  <a:pt x="0" y="74297"/>
                </a:cubicBezTo>
                <a:close/>
              </a:path>
              <a:path w="1711505" h="445771" stroke="0" extrusionOk="0">
                <a:moveTo>
                  <a:pt x="0" y="74297"/>
                </a:moveTo>
                <a:cubicBezTo>
                  <a:pt x="-4250" y="30642"/>
                  <a:pt x="25848" y="2783"/>
                  <a:pt x="74297" y="0"/>
                </a:cubicBezTo>
                <a:cubicBezTo>
                  <a:pt x="319681" y="-54543"/>
                  <a:pt x="403253" y="49438"/>
                  <a:pt x="626526" y="0"/>
                </a:cubicBezTo>
                <a:cubicBezTo>
                  <a:pt x="849799" y="-49438"/>
                  <a:pt x="986921" y="32640"/>
                  <a:pt x="1131867" y="0"/>
                </a:cubicBezTo>
                <a:cubicBezTo>
                  <a:pt x="1276813" y="-32640"/>
                  <a:pt x="1462120" y="30837"/>
                  <a:pt x="1637208" y="0"/>
                </a:cubicBezTo>
                <a:cubicBezTo>
                  <a:pt x="1677983" y="-831"/>
                  <a:pt x="1714515" y="22126"/>
                  <a:pt x="1711505" y="74297"/>
                </a:cubicBezTo>
                <a:cubicBezTo>
                  <a:pt x="1712305" y="174588"/>
                  <a:pt x="1709335" y="251710"/>
                  <a:pt x="1711505" y="371474"/>
                </a:cubicBezTo>
                <a:cubicBezTo>
                  <a:pt x="1710965" y="407358"/>
                  <a:pt x="1675820" y="449136"/>
                  <a:pt x="1637208" y="445771"/>
                </a:cubicBezTo>
                <a:cubicBezTo>
                  <a:pt x="1419936" y="476080"/>
                  <a:pt x="1363075" y="415505"/>
                  <a:pt x="1147496" y="445771"/>
                </a:cubicBezTo>
                <a:cubicBezTo>
                  <a:pt x="931917" y="476037"/>
                  <a:pt x="744982" y="416694"/>
                  <a:pt x="626526" y="445771"/>
                </a:cubicBezTo>
                <a:cubicBezTo>
                  <a:pt x="508070" y="474848"/>
                  <a:pt x="277777" y="402789"/>
                  <a:pt x="74297" y="445771"/>
                </a:cubicBezTo>
                <a:cubicBezTo>
                  <a:pt x="41579" y="437555"/>
                  <a:pt x="9328" y="406492"/>
                  <a:pt x="0" y="371474"/>
                </a:cubicBezTo>
                <a:cubicBezTo>
                  <a:pt x="-3767" y="244205"/>
                  <a:pt x="3681" y="211343"/>
                  <a:pt x="0" y="74297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100" dirty="0">
                <a:solidFill>
                  <a:schemeClr val="accent1"/>
                </a:solidFill>
              </a:rPr>
              <a:t>Обычно используется, когда создаём из кода</a:t>
            </a:r>
            <a:endParaRPr lang="en-RU" sz="1100" dirty="0">
              <a:solidFill>
                <a:schemeClr val="accent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AEF8AA-B33D-05A4-15FF-B811D4E15227}"/>
              </a:ext>
            </a:extLst>
          </p:cNvPr>
          <p:cNvCxnSpPr>
            <a:stCxn id="16" idx="3"/>
          </p:cNvCxnSpPr>
          <p:nvPr/>
        </p:nvCxnSpPr>
        <p:spPr>
          <a:xfrm>
            <a:off x="2208433" y="1887054"/>
            <a:ext cx="674306" cy="22713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E8E0B2-EA3F-BDF8-3072-426C4DC99B3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243024" y="2275314"/>
            <a:ext cx="639715" cy="796262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ifecycle ">
            <a:extLst>
              <a:ext uri="{FF2B5EF4-FFF2-40B4-BE49-F238E27FC236}">
                <a16:creationId xmlns:a16="http://schemas.microsoft.com/office/drawing/2014/main" id="{D158473E-3BE3-D256-7F1B-C73320D0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2009104"/>
            <a:ext cx="2743794" cy="4845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7036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Создание экземпляра </a:t>
            </a:r>
            <a:r>
              <a:rPr lang="en-US" dirty="0"/>
              <a:t>View</a:t>
            </a:r>
            <a:endParaRPr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123AC60-19A0-E3CF-7843-34317791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57" y="3020981"/>
            <a:ext cx="4482801" cy="1476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88DFFF9-B7A0-2176-C231-7FA2CB81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42" y="2521268"/>
            <a:ext cx="5593047" cy="24757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EA616E-7A55-4250-9F75-039404D5F307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5961289" y="3759135"/>
            <a:ext cx="13796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41640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40445</TotalTime>
  <Words>1205</Words>
  <Application>Microsoft Macintosh PowerPoint</Application>
  <PresentationFormat>Widescreen</PresentationFormat>
  <Paragraphs>231</Paragraphs>
  <Slides>60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Consolas</vt:lpstr>
      <vt:lpstr>Play</vt:lpstr>
      <vt:lpstr>Arial Narrow</vt:lpstr>
      <vt:lpstr>Calibri</vt:lpstr>
      <vt:lpstr>Wingdings</vt:lpstr>
      <vt:lpstr>Monotype Corsiva</vt:lpstr>
      <vt:lpstr>VK New Color</vt:lpstr>
      <vt:lpstr>Custom View. Animations. Touches</vt:lpstr>
      <vt:lpstr>Не забываем отмечаться на занятии :)</vt:lpstr>
      <vt:lpstr>Вы находитесь здесь</vt:lpstr>
      <vt:lpstr>Custom view</vt:lpstr>
      <vt:lpstr>PowerPoint Presentation</vt:lpstr>
      <vt:lpstr>Иерархия View</vt:lpstr>
      <vt:lpstr>Жизненный цикл View</vt:lpstr>
      <vt:lpstr>1. Constructor</vt:lpstr>
      <vt:lpstr>Создание экземпляра View</vt:lpstr>
      <vt:lpstr>2. onAttachedToWindow</vt:lpstr>
      <vt:lpstr>3. onMeasure()</vt:lpstr>
      <vt:lpstr>3. onMeasure():  measure spec</vt:lpstr>
      <vt:lpstr>3. onMeasure():  считаем и фиксируем</vt:lpstr>
      <vt:lpstr>3.5. onMeasure() → onLayout()</vt:lpstr>
      <vt:lpstr>4. onLayout()</vt:lpstr>
      <vt:lpstr>5. onDraw(): рисуем! </vt:lpstr>
      <vt:lpstr>5. onDraw(): рисуем! </vt:lpstr>
      <vt:lpstr>5. onDraw(): Paint</vt:lpstr>
      <vt:lpstr>5. onDraw(): базовые фигуры</vt:lpstr>
      <vt:lpstr>5. onDraw(): Path</vt:lpstr>
      <vt:lpstr>5. onDraw(): нюансы</vt:lpstr>
      <vt:lpstr>6. invalidate() и requestLayout()</vt:lpstr>
      <vt:lpstr>Recap</vt:lpstr>
      <vt:lpstr>Showtime: wave view</vt:lpstr>
      <vt:lpstr>Что там в Compose?</vt:lpstr>
      <vt:lpstr>Отмерь и отрежь размести</vt:lpstr>
      <vt:lpstr>Модификатор layout() </vt:lpstr>
      <vt:lpstr>Рисуем на холсте</vt:lpstr>
      <vt:lpstr>Рисуем модификаторами</vt:lpstr>
      <vt:lpstr>Материалы</vt:lpstr>
      <vt:lpstr>Вы находитесь здесь</vt:lpstr>
      <vt:lpstr>Анимации</vt:lpstr>
      <vt:lpstr>View animation</vt:lpstr>
      <vt:lpstr>Animator</vt:lpstr>
      <vt:lpstr>ValueAnimator</vt:lpstr>
      <vt:lpstr>AnimatorSet</vt:lpstr>
      <vt:lpstr>Как работает Animator</vt:lpstr>
      <vt:lpstr>Интерполяторы</vt:lpstr>
      <vt:lpstr>ObjectAnimator</vt:lpstr>
      <vt:lpstr>ViewPropertyAnimator</vt:lpstr>
      <vt:lpstr>Советы</vt:lpstr>
      <vt:lpstr>LayoutTransition</vt:lpstr>
      <vt:lpstr>Transition Framework</vt:lpstr>
      <vt:lpstr>Window Transition</vt:lpstr>
      <vt:lpstr>Motion Layout</vt:lpstr>
      <vt:lpstr>Motion Layout</vt:lpstr>
      <vt:lpstr>DynamicAnimation:  physics-based animations</vt:lpstr>
      <vt:lpstr>Drawable animation</vt:lpstr>
      <vt:lpstr>Lottie</vt:lpstr>
      <vt:lpstr>Что там в Compose? Анимации</vt:lpstr>
      <vt:lpstr>Вы находитесь здесь</vt:lpstr>
      <vt:lpstr>MotionEvent</vt:lpstr>
      <vt:lpstr>Касание</vt:lpstr>
      <vt:lpstr>Диспетчеризация</vt:lpstr>
      <vt:lpstr>Мультитач</vt:lpstr>
      <vt:lpstr>VelocityTracker</vt:lpstr>
      <vt:lpstr>GestureDetector</vt:lpstr>
      <vt:lpstr>Что там в Compose? Касания и жесты</vt:lpstr>
      <vt:lpstr>Что там в Compose? Касания и жесты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 Crash course</dc:title>
  <cp:lastModifiedBy>Pavel Galanin</cp:lastModifiedBy>
  <cp:revision>8</cp:revision>
  <dcterms:modified xsi:type="dcterms:W3CDTF">2023-12-12T17:34:05Z</dcterms:modified>
</cp:coreProperties>
</file>